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97" r:id="rId1"/>
  </p:sldMasterIdLst>
  <p:notesMasterIdLst>
    <p:notesMasterId r:id="rId14"/>
  </p:notesMasterIdLst>
  <p:handoutMasterIdLst>
    <p:handoutMasterId r:id="rId15"/>
  </p:handoutMasterIdLst>
  <p:sldIdLst>
    <p:sldId id="532" r:id="rId2"/>
    <p:sldId id="533" r:id="rId3"/>
    <p:sldId id="633" r:id="rId4"/>
    <p:sldId id="634" r:id="rId5"/>
    <p:sldId id="632" r:id="rId6"/>
    <p:sldId id="536" r:id="rId7"/>
    <p:sldId id="631" r:id="rId8"/>
    <p:sldId id="535" r:id="rId9"/>
    <p:sldId id="537" r:id="rId10"/>
    <p:sldId id="538" r:id="rId11"/>
    <p:sldId id="539" r:id="rId12"/>
    <p:sldId id="540" r:id="rId13"/>
  </p:sldIdLst>
  <p:sldSz cx="12192000" cy="6858000"/>
  <p:notesSz cx="6797675" cy="9926638"/>
  <p:custShowLst>
    <p:custShow name="POINT 1" id="0">
      <p:sldLst/>
    </p:custShow>
    <p:custShow name="POINT 2" id="1">
      <p:sldLst/>
    </p:custShow>
    <p:custShow name="POINT 3" id="2">
      <p:sldLst/>
    </p:custShow>
    <p:custShow name="POINT 4" id="3">
      <p:sldLst/>
    </p:custShow>
    <p:custShow name="POINT 5" id="4">
      <p:sldLst/>
    </p:custShow>
    <p:custShow name="POINT 6" id="5">
      <p:sldLst/>
    </p:custShow>
    <p:custShow name="POINT 7" id="6">
      <p:sldLst/>
    </p:custShow>
    <p:custShow name="POINT 8" id="7">
      <p:sldLst/>
    </p:custShow>
    <p:custShow name="POINT 9" id="8">
      <p:sldLst/>
    </p:custShow>
    <p:custShow name="POINT 10" id="9">
      <p:sldLst/>
    </p:custShow>
    <p:custShow name="POINT 1AGEXT" id="10">
      <p:sldLst/>
    </p:custShow>
    <p:custShow name="POINT11" id="11">
      <p:sldLst/>
    </p:custShow>
    <p:custShow name="POINT12" id="12">
      <p:sldLst/>
    </p:custShow>
    <p:custShow name="POINT13" id="13">
      <p:sldLst/>
    </p:custShow>
    <p:custShow name="POINT14" id="14">
      <p:sldLst/>
    </p:custShow>
    <p:custShow name="POINT15" id="15">
      <p:sldLst/>
    </p:custShow>
    <p:custShow name="DISTINCTIONS" id="16">
      <p:sldLst/>
    </p:custShow>
  </p:custShow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451816A1-E14A-4E29-815F-8630A5BABFE3}">
          <p14:sldIdLst>
            <p14:sldId id="532"/>
            <p14:sldId id="533"/>
          </p14:sldIdLst>
        </p14:section>
        <p14:section name="Section sans titre" id="{4DA0C3EA-8F0C-41A6-9C9F-2834A104982D}">
          <p14:sldIdLst>
            <p14:sldId id="633"/>
            <p14:sldId id="634"/>
            <p14:sldId id="632"/>
            <p14:sldId id="536"/>
            <p14:sldId id="631"/>
            <p14:sldId id="535"/>
            <p14:sldId id="537"/>
            <p14:sldId id="538"/>
            <p14:sldId id="539"/>
            <p14:sldId id="540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99"/>
    <a:srgbClr val="FF9900"/>
    <a:srgbClr val="DAAFE7"/>
    <a:srgbClr val="00FF00"/>
    <a:srgbClr val="111111"/>
    <a:srgbClr val="4629F7"/>
    <a:srgbClr val="216BFF"/>
    <a:srgbClr val="6FC2C0"/>
    <a:srgbClr val="439F9D"/>
    <a:srgbClr val="E6A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839" autoAdjust="0"/>
    <p:restoredTop sz="94757" autoAdjust="0"/>
  </p:normalViewPr>
  <p:slideViewPr>
    <p:cSldViewPr snapToGrid="0">
      <p:cViewPr varScale="1">
        <p:scale>
          <a:sx n="68" d="100"/>
          <a:sy n="68" d="100"/>
        </p:scale>
        <p:origin x="1026" y="7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401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26" d="100"/>
        <a:sy n="126" d="100"/>
      </p:scale>
      <p:origin x="0" y="-4639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6" y="3"/>
            <a:ext cx="2945659" cy="498057"/>
          </a:xfrm>
          <a:prstGeom prst="rect">
            <a:avLst/>
          </a:prstGeom>
        </p:spPr>
        <p:txBody>
          <a:bodyPr vert="horz" lIns="91303" tIns="45652" rIns="91303" bIns="45652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50449" y="3"/>
            <a:ext cx="2945659" cy="498057"/>
          </a:xfrm>
          <a:prstGeom prst="rect">
            <a:avLst/>
          </a:prstGeom>
        </p:spPr>
        <p:txBody>
          <a:bodyPr vert="horz" lIns="91303" tIns="45652" rIns="91303" bIns="45652" rtlCol="0"/>
          <a:lstStyle>
            <a:lvl1pPr algn="r">
              <a:defRPr sz="1200"/>
            </a:lvl1pPr>
          </a:lstStyle>
          <a:p>
            <a:fld id="{A0F75B0E-62F0-4D94-B3FC-8F170631FC45}" type="datetimeFigureOut">
              <a:rPr lang="fr-FR" smtClean="0"/>
              <a:t>15/09/2019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6" y="9428584"/>
            <a:ext cx="2945659" cy="498055"/>
          </a:xfrm>
          <a:prstGeom prst="rect">
            <a:avLst/>
          </a:prstGeom>
        </p:spPr>
        <p:txBody>
          <a:bodyPr vert="horz" lIns="91303" tIns="45652" rIns="91303" bIns="45652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50449" y="9428584"/>
            <a:ext cx="2945659" cy="498055"/>
          </a:xfrm>
          <a:prstGeom prst="rect">
            <a:avLst/>
          </a:prstGeom>
        </p:spPr>
        <p:txBody>
          <a:bodyPr vert="horz" lIns="91303" tIns="45652" rIns="91303" bIns="45652" rtlCol="0" anchor="b"/>
          <a:lstStyle>
            <a:lvl1pPr algn="r">
              <a:defRPr sz="1200"/>
            </a:lvl1pPr>
          </a:lstStyle>
          <a:p>
            <a:fld id="{73BFE746-A1EE-4984-B387-F640420E6ACD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708223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6" y="3"/>
            <a:ext cx="2945659" cy="498057"/>
          </a:xfrm>
          <a:prstGeom prst="rect">
            <a:avLst/>
          </a:prstGeom>
        </p:spPr>
        <p:txBody>
          <a:bodyPr vert="horz" lIns="91303" tIns="45652" rIns="91303" bIns="45652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9" y="3"/>
            <a:ext cx="2945659" cy="498057"/>
          </a:xfrm>
          <a:prstGeom prst="rect">
            <a:avLst/>
          </a:prstGeom>
        </p:spPr>
        <p:txBody>
          <a:bodyPr vert="horz" lIns="91303" tIns="45652" rIns="91303" bIns="45652" rtlCol="0"/>
          <a:lstStyle>
            <a:lvl1pPr algn="r">
              <a:defRPr sz="1200"/>
            </a:lvl1pPr>
          </a:lstStyle>
          <a:p>
            <a:fld id="{C449B517-2765-45A2-B42C-2FB05D501DBC}" type="datetimeFigureOut">
              <a:rPr lang="fr-FR"/>
              <a:t>15/09/2019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419100" y="1239838"/>
            <a:ext cx="5959475" cy="3352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303" tIns="45652" rIns="91303" bIns="45652" rtlCol="0" anchor="ctr"/>
          <a:lstStyle/>
          <a:p>
            <a:endParaRPr lang="fr-FR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9768" y="4777196"/>
            <a:ext cx="5438140" cy="3908613"/>
          </a:xfrm>
          <a:prstGeom prst="rect">
            <a:avLst/>
          </a:prstGeom>
        </p:spPr>
        <p:txBody>
          <a:bodyPr vert="horz" lIns="91303" tIns="45652" rIns="91303" bIns="45652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6" y="9428584"/>
            <a:ext cx="2945659" cy="498055"/>
          </a:xfrm>
          <a:prstGeom prst="rect">
            <a:avLst/>
          </a:prstGeom>
        </p:spPr>
        <p:txBody>
          <a:bodyPr vert="horz" lIns="91303" tIns="45652" rIns="91303" bIns="45652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9" y="9428584"/>
            <a:ext cx="2945659" cy="498055"/>
          </a:xfrm>
          <a:prstGeom prst="rect">
            <a:avLst/>
          </a:prstGeom>
        </p:spPr>
        <p:txBody>
          <a:bodyPr vert="horz" lIns="91303" tIns="45652" rIns="91303" bIns="45652" rtlCol="0" anchor="b"/>
          <a:lstStyle>
            <a:lvl1pPr algn="r">
              <a:defRPr sz="1200"/>
            </a:lvl1pPr>
          </a:lstStyle>
          <a:p>
            <a:fld id="{4A646D59-3EA2-4724-B0ED-6CAD26E9EFB4}" type="slidenum">
              <a:rPr lang="fr-FR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572270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fr-FR" altLang="fr-FR" dirty="0"/>
          </a:p>
        </p:txBody>
      </p:sp>
      <p:sp>
        <p:nvSpPr>
          <p:cNvPr id="19460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1836" indent="-285321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1288" indent="-228258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597801" indent="-228258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4314" indent="-228258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0831" indent="-22825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67345" indent="-22825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3859" indent="-22825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0373" indent="-22825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9359B379-2A9F-4CF4-9282-5099996D17D6}" type="slidenum">
              <a:rPr lang="fr-FR" altLang="fr-FR" smtClean="0">
                <a:solidFill>
                  <a:prstClr val="black"/>
                </a:solidFill>
              </a:rPr>
              <a:pPr/>
              <a:t>1</a:t>
            </a:fld>
            <a:endParaRPr lang="fr-FR" alt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16677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fr-FR" altLang="fr-FR" dirty="0"/>
          </a:p>
        </p:txBody>
      </p:sp>
      <p:sp>
        <p:nvSpPr>
          <p:cNvPr id="19460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1836" indent="-285321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1288" indent="-228258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597801" indent="-228258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4314" indent="-228258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0831" indent="-22825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67345" indent="-22825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3859" indent="-22825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0373" indent="-22825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9359B379-2A9F-4CF4-9282-5099996D17D6}" type="slidenum">
              <a:rPr lang="fr-FR" altLang="fr-FR" smtClean="0">
                <a:solidFill>
                  <a:prstClr val="black"/>
                </a:solidFill>
              </a:rPr>
              <a:pPr/>
              <a:t>2</a:t>
            </a:fld>
            <a:endParaRPr lang="fr-FR" alt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35325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fr-FR" altLang="fr-FR" dirty="0"/>
          </a:p>
        </p:txBody>
      </p:sp>
      <p:sp>
        <p:nvSpPr>
          <p:cNvPr id="19460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1836" indent="-285321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1288" indent="-228258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597801" indent="-228258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4314" indent="-228258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0831" indent="-22825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67345" indent="-22825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3859" indent="-22825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0373" indent="-22825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9359B379-2A9F-4CF4-9282-5099996D17D6}" type="slidenum">
              <a:rPr lang="fr-FR" altLang="fr-FR" smtClean="0">
                <a:solidFill>
                  <a:prstClr val="black"/>
                </a:solidFill>
              </a:rPr>
              <a:pPr/>
              <a:t>3</a:t>
            </a:fld>
            <a:endParaRPr lang="fr-FR" alt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18551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fr-FR" altLang="fr-FR" dirty="0"/>
          </a:p>
        </p:txBody>
      </p:sp>
      <p:sp>
        <p:nvSpPr>
          <p:cNvPr id="19460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1836" indent="-285321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1288" indent="-228258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597801" indent="-228258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4314" indent="-228258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0831" indent="-22825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67345" indent="-22825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3859" indent="-22825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0373" indent="-22825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9359B379-2A9F-4CF4-9282-5099996D17D6}" type="slidenum">
              <a:rPr lang="fr-FR" altLang="fr-FR" smtClean="0">
                <a:solidFill>
                  <a:prstClr val="black"/>
                </a:solidFill>
              </a:rPr>
              <a:pPr/>
              <a:t>4</a:t>
            </a:fld>
            <a:endParaRPr lang="fr-FR" alt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14889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fr-FR" altLang="fr-FR" dirty="0"/>
          </a:p>
        </p:txBody>
      </p:sp>
      <p:sp>
        <p:nvSpPr>
          <p:cNvPr id="19460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1836" indent="-285321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1288" indent="-228258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597801" indent="-228258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4314" indent="-228258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0831" indent="-22825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67345" indent="-22825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3859" indent="-22825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0373" indent="-22825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9359B379-2A9F-4CF4-9282-5099996D17D6}" type="slidenum">
              <a:rPr lang="fr-FR" altLang="fr-FR" smtClean="0">
                <a:solidFill>
                  <a:prstClr val="black"/>
                </a:solidFill>
              </a:rPr>
              <a:pPr/>
              <a:t>5</a:t>
            </a:fld>
            <a:endParaRPr lang="fr-FR" alt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57152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fr-FR" altLang="fr-FR" dirty="0"/>
          </a:p>
        </p:txBody>
      </p:sp>
      <p:sp>
        <p:nvSpPr>
          <p:cNvPr id="19460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1836" indent="-285321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1288" indent="-228258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597801" indent="-228258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4314" indent="-228258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0831" indent="-22825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67345" indent="-22825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3859" indent="-22825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0373" indent="-22825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9359B379-2A9F-4CF4-9282-5099996D17D6}" type="slidenum">
              <a:rPr lang="fr-FR" altLang="fr-FR" smtClean="0">
                <a:solidFill>
                  <a:prstClr val="black"/>
                </a:solidFill>
              </a:rPr>
              <a:pPr/>
              <a:t>6</a:t>
            </a:fld>
            <a:endParaRPr lang="fr-FR" alt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52501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fr-FR" altLang="fr-FR" dirty="0"/>
          </a:p>
        </p:txBody>
      </p:sp>
      <p:sp>
        <p:nvSpPr>
          <p:cNvPr id="19460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1836" indent="-285321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1288" indent="-228258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597801" indent="-228258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4314" indent="-228258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0831" indent="-22825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67345" indent="-22825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3859" indent="-22825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0373" indent="-22825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9359B379-2A9F-4CF4-9282-5099996D17D6}" type="slidenum">
              <a:rPr lang="fr-FR" altLang="fr-FR" smtClean="0">
                <a:solidFill>
                  <a:prstClr val="black"/>
                </a:solidFill>
              </a:rPr>
              <a:pPr/>
              <a:t>7</a:t>
            </a:fld>
            <a:endParaRPr lang="fr-FR" alt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326325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fr-FR" altLang="fr-FR" dirty="0"/>
          </a:p>
        </p:txBody>
      </p:sp>
      <p:sp>
        <p:nvSpPr>
          <p:cNvPr id="19460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1836" indent="-285321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1288" indent="-228258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597801" indent="-228258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4314" indent="-228258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0831" indent="-22825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67345" indent="-22825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3859" indent="-22825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0373" indent="-22825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9359B379-2A9F-4CF4-9282-5099996D17D6}" type="slidenum">
              <a:rPr lang="fr-FR" altLang="fr-FR" smtClean="0">
                <a:solidFill>
                  <a:prstClr val="black"/>
                </a:solidFill>
              </a:rPr>
              <a:pPr/>
              <a:t>8</a:t>
            </a:fld>
            <a:endParaRPr lang="fr-FR" alt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270328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fr-FR" altLang="fr-FR" dirty="0"/>
          </a:p>
        </p:txBody>
      </p:sp>
      <p:sp>
        <p:nvSpPr>
          <p:cNvPr id="19460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1836" indent="-285321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1288" indent="-228258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597801" indent="-228258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4314" indent="-228258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0831" indent="-22825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67345" indent="-22825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3859" indent="-22825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0373" indent="-22825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9359B379-2A9F-4CF4-9282-5099996D17D6}" type="slidenum">
              <a:rPr lang="fr-FR" altLang="fr-FR" smtClean="0">
                <a:solidFill>
                  <a:prstClr val="black"/>
                </a:solidFill>
              </a:rPr>
              <a:pPr/>
              <a:t>9</a:t>
            </a:fld>
            <a:endParaRPr lang="fr-FR" alt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169977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fr-FR" altLang="fr-FR" dirty="0"/>
          </a:p>
        </p:txBody>
      </p:sp>
      <p:sp>
        <p:nvSpPr>
          <p:cNvPr id="19460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1836" indent="-285321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1288" indent="-228258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597801" indent="-228258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4314" indent="-228258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0831" indent="-22825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67345" indent="-22825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3859" indent="-22825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0373" indent="-22825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9359B379-2A9F-4CF4-9282-5099996D17D6}" type="slidenum">
              <a:rPr lang="fr-FR" altLang="fr-FR" smtClean="0">
                <a:solidFill>
                  <a:prstClr val="black"/>
                </a:solidFill>
              </a:rPr>
              <a:pPr/>
              <a:t>10</a:t>
            </a:fld>
            <a:endParaRPr lang="fr-FR" alt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175207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fr-FR" altLang="fr-FR" dirty="0"/>
          </a:p>
        </p:txBody>
      </p:sp>
      <p:sp>
        <p:nvSpPr>
          <p:cNvPr id="19460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1836" indent="-285321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1288" indent="-228258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597801" indent="-228258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4314" indent="-228258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0831" indent="-22825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67345" indent="-22825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3859" indent="-22825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0373" indent="-22825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9359B379-2A9F-4CF4-9282-5099996D17D6}" type="slidenum">
              <a:rPr lang="fr-FR" altLang="fr-FR" smtClean="0">
                <a:solidFill>
                  <a:prstClr val="black"/>
                </a:solidFill>
              </a:rPr>
              <a:pPr/>
              <a:t>11</a:t>
            </a:fld>
            <a:endParaRPr lang="fr-FR" alt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973421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fr-FR" altLang="fr-FR" dirty="0"/>
          </a:p>
        </p:txBody>
      </p:sp>
      <p:sp>
        <p:nvSpPr>
          <p:cNvPr id="19460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1836" indent="-285321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1288" indent="-228258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597801" indent="-228258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4314" indent="-228258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0831" indent="-22825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67345" indent="-22825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3859" indent="-22825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0373" indent="-22825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9359B379-2A9F-4CF4-9282-5099996D17D6}" type="slidenum">
              <a:rPr lang="fr-FR" altLang="fr-FR" smtClean="0">
                <a:solidFill>
                  <a:prstClr val="black"/>
                </a:solidFill>
              </a:rPr>
              <a:pPr/>
              <a:t>12</a:t>
            </a:fld>
            <a:endParaRPr lang="fr-FR" alt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65148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70253">
            <a:off x="7207250" y="1187450"/>
            <a:ext cx="2413000" cy="283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008627" y="1940797"/>
            <a:ext cx="5267661" cy="1470025"/>
          </a:xfrm>
        </p:spPr>
        <p:txBody>
          <a:bodyPr>
            <a:normAutofit/>
          </a:bodyPr>
          <a:lstStyle>
            <a:lvl1pPr>
              <a:defRPr sz="4800" b="1"/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112582" y="3568861"/>
            <a:ext cx="3872783" cy="830997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fr-FR" dirty="0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A0B6F3-3CB0-4415-869B-0AD90FD69EE4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15/09/2019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dirty="0">
                <a:solidFill>
                  <a:prstClr val="black">
                    <a:tint val="75000"/>
                  </a:prstClr>
                </a:solidFill>
              </a:rPr>
              <a:t>Congrès National 15 fév.2014</a:t>
            </a: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01FD5A-70C7-4920-A62D-189FD0E9D152}" type="slidenum">
              <a:rPr lang="fr-FR" altLang="fr-FR"/>
              <a:pPr>
                <a:defRPr/>
              </a:pPr>
              <a:t>‹N°›</a:t>
            </a:fld>
            <a:endParaRPr lang="fr-FR" altLang="fr-FR" dirty="0"/>
          </a:p>
        </p:txBody>
      </p:sp>
    </p:spTree>
    <p:extLst>
      <p:ext uri="{BB962C8B-B14F-4D97-AF65-F5344CB8AC3E}">
        <p14:creationId xmlns:p14="http://schemas.microsoft.com/office/powerpoint/2010/main" val="1028674414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re anim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70253">
            <a:off x="7207250" y="1187450"/>
            <a:ext cx="2413000" cy="283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Connecteur droit 4"/>
          <p:cNvCxnSpPr/>
          <p:nvPr userDrawn="1"/>
        </p:nvCxnSpPr>
        <p:spPr>
          <a:xfrm>
            <a:off x="-100013" y="4238625"/>
            <a:ext cx="12292013" cy="0"/>
          </a:xfrm>
          <a:prstGeom prst="line">
            <a:avLst/>
          </a:prstGeom>
          <a:ln>
            <a:solidFill>
              <a:srgbClr val="E9442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/>
          <p:nvPr userDrawn="1"/>
        </p:nvSpPr>
        <p:spPr>
          <a:xfrm>
            <a:off x="-287338" y="4103688"/>
            <a:ext cx="12665076" cy="39370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fr-FR" dirty="0">
              <a:solidFill>
                <a:prstClr val="black"/>
              </a:solidFill>
            </a:endParaRP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008627" y="1940797"/>
            <a:ext cx="5267661" cy="1470025"/>
          </a:xfrm>
        </p:spPr>
        <p:txBody>
          <a:bodyPr>
            <a:normAutofit/>
          </a:bodyPr>
          <a:lstStyle>
            <a:lvl1pPr>
              <a:defRPr sz="4800" b="1"/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112582" y="3568861"/>
            <a:ext cx="3872783" cy="830997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fr-FR" dirty="0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8A0FA9-13B2-4701-845A-2FFE65604DD6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15/09/2019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dirty="0">
                <a:solidFill>
                  <a:prstClr val="black">
                    <a:tint val="75000"/>
                  </a:prstClr>
                </a:solidFill>
              </a:rPr>
              <a:t>Congrès National 15 fév.2014</a:t>
            </a:r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71ED21-240B-48E7-938E-7C22E14CEAD0}" type="slidenum">
              <a:rPr lang="fr-FR" altLang="fr-FR"/>
              <a:pPr>
                <a:defRPr/>
              </a:pPr>
              <a:t>‹N°›</a:t>
            </a:fld>
            <a:endParaRPr lang="fr-FR" altLang="fr-FR" dirty="0"/>
          </a:p>
        </p:txBody>
      </p:sp>
    </p:spTree>
    <p:extLst>
      <p:ext uri="{BB962C8B-B14F-4D97-AF65-F5344CB8AC3E}">
        <p14:creationId xmlns:p14="http://schemas.microsoft.com/office/powerpoint/2010/main" val="249820009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3.33333E-6 L 1.19584 0.00278 " pathEditMode="relative" rAng="0" ptsTypes="AA">
                                      <p:cBhvr>
                                        <p:cTn id="6" dur="4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792" y="1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C1A518-B98B-4BB0-ADAF-3D1987E265FE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15/09/2019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dirty="0">
                <a:solidFill>
                  <a:prstClr val="black">
                    <a:tint val="75000"/>
                  </a:prstClr>
                </a:solidFill>
              </a:rPr>
              <a:t>Congrès National 15 fév.2014</a:t>
            </a: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390F93-D340-4FFB-9B51-C9D5C8353239}" type="slidenum">
              <a:rPr lang="fr-FR" altLang="fr-FR"/>
              <a:pPr>
                <a:defRPr/>
              </a:pPr>
              <a:t>‹N°›</a:t>
            </a:fld>
            <a:endParaRPr lang="fr-FR" altLang="fr-FR" dirty="0"/>
          </a:p>
        </p:txBody>
      </p:sp>
    </p:spTree>
    <p:extLst>
      <p:ext uri="{BB962C8B-B14F-4D97-AF65-F5344CB8AC3E}">
        <p14:creationId xmlns:p14="http://schemas.microsoft.com/office/powerpoint/2010/main" val="1443213914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929504" y="3682086"/>
            <a:ext cx="9846184" cy="1362075"/>
          </a:xfrm>
        </p:spPr>
        <p:txBody>
          <a:bodyPr anchor="t">
            <a:normAutofit/>
          </a:bodyPr>
          <a:lstStyle>
            <a:lvl1pPr algn="l">
              <a:defRPr sz="3200" b="1" cap="none" baseline="0"/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929504" y="3281976"/>
            <a:ext cx="9846184" cy="40011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8A0984-6FA2-4CBC-927E-AFAC7D25CC8A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15/09/2019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dirty="0">
                <a:solidFill>
                  <a:prstClr val="black">
                    <a:tint val="75000"/>
                  </a:prstClr>
                </a:solidFill>
              </a:rPr>
              <a:t>Congrès National 15 fév.2014</a:t>
            </a: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B1EB7F-2E9A-4D0B-88B7-8717EF9B711B}" type="slidenum">
              <a:rPr lang="fr-FR" altLang="fr-FR"/>
              <a:pPr>
                <a:defRPr/>
              </a:pPr>
              <a:t>‹N°›</a:t>
            </a:fld>
            <a:endParaRPr lang="fr-FR" altLang="fr-FR" dirty="0"/>
          </a:p>
        </p:txBody>
      </p:sp>
    </p:spTree>
    <p:extLst>
      <p:ext uri="{BB962C8B-B14F-4D97-AF65-F5344CB8AC3E}">
        <p14:creationId xmlns:p14="http://schemas.microsoft.com/office/powerpoint/2010/main" val="1802319054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243143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243143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A5CD68-3C55-4B9B-985D-CA354AADD446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15/09/2019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dirty="0">
                <a:solidFill>
                  <a:prstClr val="black">
                    <a:tint val="75000"/>
                  </a:prstClr>
                </a:solidFill>
              </a:rPr>
              <a:t>Congrès National 15 fév.2014</a:t>
            </a:r>
          </a:p>
        </p:txBody>
      </p:sp>
      <p:sp>
        <p:nvSpPr>
          <p:cNvPr id="8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CC3DC3-F1B6-4FF1-9AE1-9799203F13C3}" type="slidenum">
              <a:rPr lang="fr-FR" altLang="fr-FR"/>
              <a:pPr>
                <a:defRPr/>
              </a:pPr>
              <a:t>‹N°›</a:t>
            </a:fld>
            <a:endParaRPr lang="fr-FR" altLang="fr-FR" dirty="0"/>
          </a:p>
        </p:txBody>
      </p:sp>
    </p:spTree>
    <p:extLst>
      <p:ext uri="{BB962C8B-B14F-4D97-AF65-F5344CB8AC3E}">
        <p14:creationId xmlns:p14="http://schemas.microsoft.com/office/powerpoint/2010/main" val="3991001341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09600" y="1713210"/>
            <a:ext cx="5386917" cy="46166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175432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93368" y="1713210"/>
            <a:ext cx="5389033" cy="46166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175432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8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E2C188-A8B2-4ABD-BE2B-8D918127F06D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15/09/2019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dirty="0">
                <a:solidFill>
                  <a:prstClr val="black">
                    <a:tint val="75000"/>
                  </a:prstClr>
                </a:solidFill>
              </a:rPr>
              <a:t>Congrès National 15 fév.2014</a:t>
            </a:r>
          </a:p>
        </p:txBody>
      </p:sp>
      <p:sp>
        <p:nvSpPr>
          <p:cNvPr id="10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435D96-427B-46F0-946B-E70F48340D3C}" type="slidenum">
              <a:rPr lang="fr-FR" altLang="fr-FR"/>
              <a:pPr>
                <a:defRPr/>
              </a:pPr>
              <a:t>‹N°›</a:t>
            </a:fld>
            <a:endParaRPr lang="fr-FR" altLang="fr-FR" dirty="0"/>
          </a:p>
        </p:txBody>
      </p:sp>
    </p:spTree>
    <p:extLst>
      <p:ext uri="{BB962C8B-B14F-4D97-AF65-F5344CB8AC3E}">
        <p14:creationId xmlns:p14="http://schemas.microsoft.com/office/powerpoint/2010/main" val="2757328437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C05800-0335-4EB0-AC83-08E98A4D90B8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15/09/2019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dirty="0">
                <a:solidFill>
                  <a:prstClr val="black">
                    <a:tint val="75000"/>
                  </a:prstClr>
                </a:solidFill>
              </a:rPr>
              <a:t>Congrès National 15 fév.2014</a:t>
            </a:r>
          </a:p>
        </p:txBody>
      </p:sp>
      <p:sp>
        <p:nvSpPr>
          <p:cNvPr id="6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D4E618-18E9-4FF5-B638-00FA705A0A4B}" type="slidenum">
              <a:rPr lang="fr-FR" altLang="fr-FR"/>
              <a:pPr>
                <a:defRPr/>
              </a:pPr>
              <a:t>‹N°›</a:t>
            </a:fld>
            <a:endParaRPr lang="fr-FR" altLang="fr-FR" dirty="0"/>
          </a:p>
        </p:txBody>
      </p:sp>
    </p:spTree>
    <p:extLst>
      <p:ext uri="{BB962C8B-B14F-4D97-AF65-F5344CB8AC3E}">
        <p14:creationId xmlns:p14="http://schemas.microsoft.com/office/powerpoint/2010/main" val="2666588891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B2C74C-18A1-4099-B225-D074E414054B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15/09/2019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dirty="0">
                <a:solidFill>
                  <a:prstClr val="black">
                    <a:tint val="75000"/>
                  </a:prstClr>
                </a:solidFill>
              </a:rPr>
              <a:t>Congrès National 15 fév.2014</a:t>
            </a:r>
          </a:p>
        </p:txBody>
      </p:sp>
      <p:sp>
        <p:nvSpPr>
          <p:cNvPr id="5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B89FC2-EB1B-400A-A5D5-5D4E000DD216}" type="slidenum">
              <a:rPr lang="fr-FR" altLang="fr-FR"/>
              <a:pPr>
                <a:defRPr/>
              </a:pPr>
              <a:t>‹N°›</a:t>
            </a:fld>
            <a:endParaRPr lang="fr-FR" altLang="fr-FR" dirty="0"/>
          </a:p>
        </p:txBody>
      </p:sp>
    </p:spTree>
    <p:extLst>
      <p:ext uri="{BB962C8B-B14F-4D97-AF65-F5344CB8AC3E}">
        <p14:creationId xmlns:p14="http://schemas.microsoft.com/office/powerpoint/2010/main" val="360726138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864009" y="1150228"/>
            <a:ext cx="6815667" cy="277614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30777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6472AA-8373-424D-92B8-E126D1E8AC81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15/09/2019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dirty="0">
                <a:solidFill>
                  <a:prstClr val="black">
                    <a:tint val="75000"/>
                  </a:prstClr>
                </a:solidFill>
              </a:rPr>
              <a:t>Congrès National 15 fév.2014</a:t>
            </a:r>
          </a:p>
        </p:txBody>
      </p:sp>
      <p:sp>
        <p:nvSpPr>
          <p:cNvPr id="8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911B76-9E37-4B5E-8BA0-8E657B797C2E}" type="slidenum">
              <a:rPr lang="fr-FR" altLang="fr-FR"/>
              <a:pPr>
                <a:defRPr/>
              </a:pPr>
              <a:t>‹N°›</a:t>
            </a:fld>
            <a:endParaRPr lang="fr-FR" altLang="fr-FR" dirty="0"/>
          </a:p>
        </p:txBody>
      </p:sp>
    </p:spTree>
    <p:extLst>
      <p:ext uri="{BB962C8B-B14F-4D97-AF65-F5344CB8AC3E}">
        <p14:creationId xmlns:p14="http://schemas.microsoft.com/office/powerpoint/2010/main" val="1086369619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584775"/>
          </a:xfrm>
        </p:spPr>
        <p:txBody>
          <a:bodyPr rtlCol="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fr-FR" noProof="0" dirty="0"/>
              <a:t>Cliquez sur l'icône pour ajouter une image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30777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B780B8-3DB0-4CC7-BA20-104CF05DD5AD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15/09/2019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dirty="0">
                <a:solidFill>
                  <a:prstClr val="black">
                    <a:tint val="75000"/>
                  </a:prstClr>
                </a:solidFill>
              </a:rPr>
              <a:t>Congrès National 15 fév.2014</a:t>
            </a:r>
          </a:p>
        </p:txBody>
      </p:sp>
      <p:sp>
        <p:nvSpPr>
          <p:cNvPr id="8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0C09F9-E5AE-4B1B-9FC1-6442BDB248DA}" type="slidenum">
              <a:rPr lang="fr-FR" altLang="fr-FR"/>
              <a:pPr>
                <a:defRPr/>
              </a:pPr>
              <a:t>‹N°›</a:t>
            </a:fld>
            <a:endParaRPr lang="fr-FR" altLang="fr-FR" dirty="0"/>
          </a:p>
        </p:txBody>
      </p:sp>
    </p:spTree>
    <p:extLst>
      <p:ext uri="{BB962C8B-B14F-4D97-AF65-F5344CB8AC3E}">
        <p14:creationId xmlns:p14="http://schemas.microsoft.com/office/powerpoint/2010/main" val="1017499356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1388840" y="1600201"/>
            <a:ext cx="10193560" cy="2284413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37E420-307F-4A8E-BEB0-538005D01220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15/09/2019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dirty="0">
                <a:solidFill>
                  <a:prstClr val="black">
                    <a:tint val="75000"/>
                  </a:prstClr>
                </a:solidFill>
              </a:rPr>
              <a:t>Congrès National 15 fév.2014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A43A6E-EF78-4EED-89C6-A548EFDEF971}" type="slidenum">
              <a:rPr lang="fr-FR" altLang="fr-FR"/>
              <a:pPr>
                <a:defRPr/>
              </a:pPr>
              <a:t>‹N°›</a:t>
            </a:fld>
            <a:endParaRPr lang="fr-FR" altLang="fr-FR" dirty="0"/>
          </a:p>
        </p:txBody>
      </p:sp>
    </p:spTree>
    <p:extLst>
      <p:ext uri="{BB962C8B-B14F-4D97-AF65-F5344CB8AC3E}">
        <p14:creationId xmlns:p14="http://schemas.microsoft.com/office/powerpoint/2010/main" val="841498949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5767522" y="274639"/>
            <a:ext cx="2868478" cy="5851525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A0DC79-058C-45D6-93DA-5501661FE6C2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15/09/2019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dirty="0">
                <a:solidFill>
                  <a:prstClr val="black">
                    <a:tint val="75000"/>
                  </a:prstClr>
                </a:solidFill>
              </a:rPr>
              <a:t>Congrès National 15 fév.2014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619BD6-AEB7-4C06-A422-1F7E53B8491D}" type="slidenum">
              <a:rPr lang="fr-FR" altLang="fr-FR"/>
              <a:pPr>
                <a:defRPr/>
              </a:pPr>
              <a:t>‹N°›</a:t>
            </a:fld>
            <a:endParaRPr lang="fr-FR" altLang="fr-FR" dirty="0"/>
          </a:p>
        </p:txBody>
      </p:sp>
    </p:spTree>
    <p:extLst>
      <p:ext uri="{BB962C8B-B14F-4D97-AF65-F5344CB8AC3E}">
        <p14:creationId xmlns:p14="http://schemas.microsoft.com/office/powerpoint/2010/main" val="496163544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Arrière-plan uniqu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" y="0"/>
            <a:ext cx="12134850" cy="688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2E34F6-E729-4734-BD11-D95E3A61730A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15/09/2019</a:t>
            </a:fld>
            <a:endParaRPr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dirty="0">
                <a:solidFill>
                  <a:prstClr val="black">
                    <a:tint val="75000"/>
                  </a:prstClr>
                </a:solidFill>
              </a:rPr>
              <a:t>Congrès National 15 fév.2014</a:t>
            </a:r>
            <a:endParaRPr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384D6F-A231-4033-96B7-5E4A8B6F6600}" type="slidenum">
              <a:rPr lang="fr-FR" altLang="fr-FR"/>
              <a:pPr>
                <a:defRPr/>
              </a:pPr>
              <a:t>‹N°›</a:t>
            </a:fld>
            <a:endParaRPr lang="fr-FR" altLang="fr-FR" dirty="0"/>
          </a:p>
        </p:txBody>
      </p:sp>
    </p:spTree>
    <p:extLst>
      <p:ext uri="{BB962C8B-B14F-4D97-AF65-F5344CB8AC3E}">
        <p14:creationId xmlns:p14="http://schemas.microsoft.com/office/powerpoint/2010/main" val="1574408136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Arrière-plan uniqu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" y="0"/>
            <a:ext cx="12134850" cy="688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E02ACB90-0208-4B8E-A991-5CDEFE62DB79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15/09/2019</a:t>
            </a:fld>
            <a:endParaRPr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fr-FR" dirty="0">
                <a:solidFill>
                  <a:prstClr val="black">
                    <a:tint val="75000"/>
                  </a:prstClr>
                </a:solidFill>
              </a:rPr>
              <a:t>Congrès National 15 fév.2014</a:t>
            </a:r>
            <a:endParaRPr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F1BFEBDE-5CFB-4984-83A1-8AE497F8C97D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699128185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16">
              <a:alphaModFix amt="4000"/>
            </a:blip>
            <a:srcRect/>
            <a:stretch>
              <a:fillRect l="57000"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1029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Modifiez le style du titre</a:t>
            </a:r>
          </a:p>
        </p:txBody>
      </p:sp>
      <p:sp>
        <p:nvSpPr>
          <p:cNvPr id="1030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609600" y="1600200"/>
            <a:ext cx="10972800" cy="228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fr-FR" altLang="fr-FR"/>
              <a:t>Modifiez les styles du texte du masque</a:t>
            </a:r>
          </a:p>
          <a:p>
            <a:pPr lvl="1"/>
            <a:r>
              <a:rPr lang="fr-FR" altLang="fr-FR"/>
              <a:t>Deuxième niveau</a:t>
            </a:r>
          </a:p>
          <a:p>
            <a:pPr lvl="2"/>
            <a:r>
              <a:rPr lang="fr-FR" altLang="fr-FR"/>
              <a:t>Troisième niveau</a:t>
            </a:r>
          </a:p>
          <a:p>
            <a:pPr lvl="3"/>
            <a:r>
              <a:rPr lang="fr-FR" altLang="fr-FR"/>
              <a:t>Quatrième niveau</a:t>
            </a:r>
          </a:p>
          <a:p>
            <a:pPr lvl="4"/>
            <a:r>
              <a:rPr lang="fr-FR" alt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140200" y="69278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F8472B1-A0BA-437B-8940-5FAB78EDF8B4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15/09/2019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04788" y="6302375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fr-FR" dirty="0">
                <a:solidFill>
                  <a:prstClr val="black">
                    <a:tint val="75000"/>
                  </a:prstClr>
                </a:solidFill>
              </a:rPr>
              <a:t>Congrès National 15 fév.2014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24888" y="6356350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944EC87-323C-4F77-AECF-781840E0F731}" type="slidenum">
              <a:rPr lang="fr-FR" altLang="fr-FR"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‹N°›</a:t>
            </a:fld>
            <a:endParaRPr lang="fr-FR" altLang="fr-FR" dirty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05241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8" r:id="rId1"/>
    <p:sldLayoutId id="2147483799" r:id="rId2"/>
    <p:sldLayoutId id="2147483800" r:id="rId3"/>
    <p:sldLayoutId id="2147483801" r:id="rId4"/>
    <p:sldLayoutId id="2147483802" r:id="rId5"/>
    <p:sldLayoutId id="2147483803" r:id="rId6"/>
    <p:sldLayoutId id="2147483804" r:id="rId7"/>
    <p:sldLayoutId id="2147483805" r:id="rId8"/>
    <p:sldLayoutId id="2147483806" r:id="rId9"/>
    <p:sldLayoutId id="2147483807" r:id="rId10"/>
    <p:sldLayoutId id="2147483808" r:id="rId11"/>
    <p:sldLayoutId id="2147483809" r:id="rId12"/>
    <p:sldLayoutId id="2147483810" r:id="rId13"/>
    <p:sldLayoutId id="2147483811" r:id="rId14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5180B8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5180B8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5180B8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5180B8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5180B8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rgbClr val="5180B8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rgbClr val="5180B8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rgbClr val="5180B8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rgbClr val="5180B8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Blip>
          <a:blip r:embed="rId16"/>
        </a:buBlip>
        <a:defRPr sz="3200" kern="1200">
          <a:solidFill>
            <a:srgbClr val="595959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595959"/>
        </a:buClr>
        <a:buFont typeface="Arial" panose="020B0604020202020204" pitchFamily="34" charset="0"/>
        <a:buChar char="•"/>
        <a:defRPr sz="2800" kern="1200">
          <a:solidFill>
            <a:srgbClr val="595959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595959"/>
        </a:buClr>
        <a:buFont typeface="Arial" panose="020B0604020202020204" pitchFamily="34" charset="0"/>
        <a:buChar char="•"/>
        <a:defRPr sz="2400" kern="1200">
          <a:solidFill>
            <a:srgbClr val="595959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595959"/>
        </a:buClr>
        <a:buFont typeface="Arial" panose="020B0604020202020204" pitchFamily="34" charset="0"/>
        <a:buChar char="•"/>
        <a:defRPr sz="2000" kern="1200">
          <a:solidFill>
            <a:srgbClr val="595959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595959"/>
        </a:buClr>
        <a:buFont typeface="Arial" panose="020B0604020202020204" pitchFamily="34" charset="0"/>
        <a:buChar char="•"/>
        <a:defRPr sz="2000" kern="1200">
          <a:solidFill>
            <a:srgbClr val="595959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7.png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2745556" y="2745556"/>
            <a:ext cx="6858000" cy="1366888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056" y="5724781"/>
            <a:ext cx="578021" cy="868069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 rot="16200000">
            <a:off x="-2745556" y="3136611"/>
            <a:ext cx="6858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fr-FR" altLang="fr-FR" sz="3200" b="1" spc="6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ARBITRAGE</a:t>
            </a:r>
            <a:endParaRPr lang="fr-FR" altLang="fr-FR" sz="3200" spc="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366890" y="1641346"/>
            <a:ext cx="1082511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fr-FR" sz="7200" b="1" dirty="0">
                <a:ln>
                  <a:solidFill>
                    <a:srgbClr val="7030A0"/>
                  </a:solidFill>
                </a:ln>
                <a:solidFill>
                  <a:schemeClr val="accent4">
                    <a:lumMod val="60000"/>
                    <a:lumOff val="40000"/>
                  </a:schemeClr>
                </a:solidFill>
                <a:latin typeface="Bauhaus 93" panose="04030905020B02020C02" pitchFamily="82" charset="0"/>
              </a:rPr>
              <a:t>ARBITRAGE</a:t>
            </a:r>
          </a:p>
          <a:p>
            <a:pPr algn="ctr">
              <a:spcBef>
                <a:spcPct val="0"/>
              </a:spcBef>
            </a:pPr>
            <a:r>
              <a:rPr lang="fr-FR" sz="6000" b="1" dirty="0">
                <a:ln>
                  <a:solidFill>
                    <a:srgbClr val="7030A0"/>
                  </a:solidFill>
                </a:ln>
                <a:solidFill>
                  <a:schemeClr val="accent4">
                    <a:lumMod val="60000"/>
                    <a:lumOff val="40000"/>
                  </a:schemeClr>
                </a:solidFill>
                <a:latin typeface="Bauhaus 93" panose="04030905020B02020C02" pitchFamily="82" charset="0"/>
              </a:rPr>
              <a:t>NATIONAL EDUCATIF JUDO </a:t>
            </a:r>
          </a:p>
          <a:p>
            <a:pPr algn="ctr">
              <a:spcBef>
                <a:spcPct val="0"/>
              </a:spcBef>
            </a:pPr>
            <a:r>
              <a:rPr lang="fr-FR" sz="6000" b="1" dirty="0">
                <a:ln>
                  <a:solidFill>
                    <a:srgbClr val="7030A0"/>
                  </a:solidFill>
                </a:ln>
                <a:solidFill>
                  <a:schemeClr val="accent4">
                    <a:lumMod val="60000"/>
                    <a:lumOff val="40000"/>
                  </a:schemeClr>
                </a:solidFill>
                <a:latin typeface="Bauhaus 93" panose="04030905020B02020C02" pitchFamily="82" charset="0"/>
              </a:rPr>
              <a:t>« Traditionnel »</a:t>
            </a:r>
          </a:p>
        </p:txBody>
      </p:sp>
      <p:sp>
        <p:nvSpPr>
          <p:cNvPr id="4" name="Rectangle 3"/>
          <p:cNvSpPr/>
          <p:nvPr/>
        </p:nvSpPr>
        <p:spPr>
          <a:xfrm>
            <a:off x="4170396" y="6134215"/>
            <a:ext cx="521809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28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Application au 1</a:t>
            </a:r>
            <a:r>
              <a:rPr lang="fr-FR" sz="2800" baseline="300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</a:t>
            </a:r>
            <a:r>
              <a:rPr lang="fr-FR" sz="28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Janvier 2019 </a:t>
            </a:r>
          </a:p>
        </p:txBody>
      </p:sp>
    </p:spTree>
    <p:extLst>
      <p:ext uri="{BB962C8B-B14F-4D97-AF65-F5344CB8AC3E}">
        <p14:creationId xmlns:p14="http://schemas.microsoft.com/office/powerpoint/2010/main" val="833312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2748934" y="2745556"/>
            <a:ext cx="6858000" cy="1366888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056" y="5724781"/>
            <a:ext cx="578021" cy="868069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 rot="16200000">
            <a:off x="-2745556" y="3136611"/>
            <a:ext cx="6858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fr-FR" altLang="fr-FR" sz="3200" b="1" spc="6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ARBITRAGE</a:t>
            </a:r>
            <a:endParaRPr lang="fr-FR" altLang="fr-FR" sz="3200" spc="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366888" y="0"/>
            <a:ext cx="1056270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fr-FR" altLang="fr-FR" sz="3200" b="1" dirty="0">
              <a:latin typeface="Arial" panose="020B0604020202020204" pitchFamily="34" charset="0"/>
              <a:ea typeface="ＭＳ Ｐゴシック" charset="-128"/>
              <a:cs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366888" y="1332813"/>
            <a:ext cx="1028318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3200" b="1" dirty="0">
                <a:latin typeface="Arial" panose="020B0604020202020204" pitchFamily="34" charset="0"/>
                <a:cs typeface="Arial" panose="020B0604020202020204" pitchFamily="34" charset="0"/>
              </a:rPr>
              <a:t>Objectif</a:t>
            </a:r>
          </a:p>
          <a:p>
            <a:pPr algn="just"/>
            <a:r>
              <a:rPr lang="fr-FR" sz="3200" b="1" dirty="0">
                <a:latin typeface="Arial" panose="020B0604020202020204" pitchFamily="34" charset="0"/>
                <a:cs typeface="Arial" panose="020B0604020202020204" pitchFamily="34" charset="0"/>
              </a:rPr>
              <a:t>            valoriser la production du judo </a:t>
            </a:r>
          </a:p>
          <a:p>
            <a:pPr algn="just"/>
            <a:r>
              <a:rPr lang="fr-FR" sz="3200" b="1" dirty="0">
                <a:latin typeface="Arial" panose="020B0604020202020204" pitchFamily="34" charset="0"/>
                <a:cs typeface="Arial" panose="020B0604020202020204" pitchFamily="34" charset="0"/>
              </a:rPr>
              <a:t>                 et la recherche du ippon </a:t>
            </a:r>
          </a:p>
          <a:p>
            <a:pPr algn="just"/>
            <a:endParaRPr lang="fr-FR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fr-FR" sz="3200" dirty="0">
                <a:latin typeface="Arial" panose="020B0604020202020204" pitchFamily="34" charset="0"/>
                <a:cs typeface="Arial" panose="020B0604020202020204" pitchFamily="34" charset="0"/>
              </a:rPr>
              <a:t>Les fautes ponctuelles commises ne doivent pas pénaliser le judoka qui aura été le plus productif et efficace. </a:t>
            </a:r>
          </a:p>
          <a:p>
            <a:pPr algn="just"/>
            <a:endParaRPr lang="fr-FR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fr-FR" sz="3200" b="1" dirty="0">
                <a:latin typeface="Arial" panose="020B0604020202020204" pitchFamily="34" charset="0"/>
                <a:cs typeface="Arial" panose="020B0604020202020204" pitchFamily="34" charset="0"/>
              </a:rPr>
              <a:t>L’esprit de l’activité doit l’emporter sur le règlement</a:t>
            </a:r>
            <a:r>
              <a:rPr lang="fr-FR" sz="3200" b="1" i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4" name="Flèche courbée vers la droite 3"/>
          <p:cNvSpPr/>
          <p:nvPr/>
        </p:nvSpPr>
        <p:spPr>
          <a:xfrm>
            <a:off x="1974454" y="2045369"/>
            <a:ext cx="576242" cy="661737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1363511" y="168442"/>
            <a:ext cx="104514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Règlementations Nationales judo </a:t>
            </a:r>
          </a:p>
        </p:txBody>
      </p:sp>
    </p:spTree>
    <p:extLst>
      <p:ext uri="{BB962C8B-B14F-4D97-AF65-F5344CB8AC3E}">
        <p14:creationId xmlns:p14="http://schemas.microsoft.com/office/powerpoint/2010/main" val="2762843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2745556" y="2745556"/>
            <a:ext cx="6858000" cy="1366888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056" y="5724781"/>
            <a:ext cx="578021" cy="868069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 rot="16200000">
            <a:off x="-2745556" y="3136611"/>
            <a:ext cx="6858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fr-FR" altLang="fr-FR" sz="3200" b="1" spc="6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ARBITRAGE</a:t>
            </a:r>
            <a:endParaRPr lang="fr-FR" altLang="fr-FR" sz="3200" spc="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1360134" y="112252"/>
            <a:ext cx="10825112" cy="63094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5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Règlement National </a:t>
            </a:r>
          </a:p>
          <a:p>
            <a:pPr algn="ctr"/>
            <a:r>
              <a:rPr lang="fr-FR" sz="35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à vocation pédagogique</a:t>
            </a:r>
          </a:p>
          <a:p>
            <a:pPr algn="ctr"/>
            <a:endParaRPr lang="fr-FR" sz="2500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fr-FR" sz="2500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fr-FR" sz="28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L’arbitrage « National » concerne l’ensemble des compétitions nationales, régionales et départementales </a:t>
            </a:r>
            <a:r>
              <a:rPr lang="fr-FR" sz="2800" b="1" i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à l’exception</a:t>
            </a:r>
            <a:r>
              <a:rPr lang="fr-FR" sz="28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:</a:t>
            </a:r>
          </a:p>
          <a:p>
            <a:pPr algn="ctr"/>
            <a:endParaRPr lang="fr-FR" sz="2500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ctr">
              <a:buFontTx/>
              <a:buChar char="-"/>
            </a:pPr>
            <a:r>
              <a:rPr lang="fr-FR" sz="25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 1/2 finales et championnats de France individuels 1</a:t>
            </a:r>
            <a:r>
              <a:rPr lang="fr-FR" sz="2500" baseline="30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ère</a:t>
            </a:r>
            <a:r>
              <a:rPr lang="fr-FR" sz="25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division cadets, juniors, seniors et du championnat de France par équipes seniors 1</a:t>
            </a:r>
            <a:r>
              <a:rPr lang="fr-FR" sz="2500" baseline="30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ère</a:t>
            </a:r>
            <a:r>
              <a:rPr lang="fr-FR" sz="25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division</a:t>
            </a:r>
          </a:p>
          <a:p>
            <a:pPr algn="ctr"/>
            <a:br>
              <a:rPr lang="fr-FR" sz="25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fr-FR" sz="25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ctr">
              <a:buFontTx/>
              <a:buChar char="-"/>
            </a:pPr>
            <a:r>
              <a:rPr lang="fr-FR" sz="25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Tournois Label Excellence et Label A cadets, juniors, seniors</a:t>
            </a:r>
          </a:p>
          <a:p>
            <a:pPr algn="ctr"/>
            <a:r>
              <a:rPr lang="fr-FR" sz="25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 Excellence Vétérans </a:t>
            </a:r>
          </a:p>
          <a:p>
            <a:pPr algn="ctr"/>
            <a:endParaRPr lang="fr-FR" sz="28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B081FCC2-36A4-504F-9B1D-F48FA0235E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3390F93-D340-4FFB-9B51-C9D5C8353239}" type="slidenum">
              <a:rPr lang="fr-FR" altLang="fr-FR" smtClean="0"/>
              <a:pPr>
                <a:defRPr/>
              </a:pPr>
              <a:t>3</a:t>
            </a:fld>
            <a:endParaRPr lang="fr-FR" altLang="fr-FR" dirty="0"/>
          </a:p>
        </p:txBody>
      </p:sp>
    </p:spTree>
    <p:extLst>
      <p:ext uri="{BB962C8B-B14F-4D97-AF65-F5344CB8AC3E}">
        <p14:creationId xmlns:p14="http://schemas.microsoft.com/office/powerpoint/2010/main" val="3549858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2745556" y="2745556"/>
            <a:ext cx="6858000" cy="1366888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056" y="5724781"/>
            <a:ext cx="578021" cy="868069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 rot="16200000">
            <a:off x="-2745556" y="3136611"/>
            <a:ext cx="6858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fr-FR" altLang="fr-FR" sz="3200" b="1" spc="6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ARBITRAGE</a:t>
            </a:r>
            <a:endParaRPr lang="fr-FR" altLang="fr-FR" sz="3200" spc="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1366888" y="267235"/>
            <a:ext cx="1082511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5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Temps de combat</a:t>
            </a:r>
            <a:endParaRPr lang="fr-FR" sz="2500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B081FCC2-36A4-504F-9B1D-F48FA0235E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3390F93-D340-4FFB-9B51-C9D5C8353239}" type="slidenum">
              <a:rPr lang="fr-FR" altLang="fr-FR" smtClean="0"/>
              <a:pPr>
                <a:defRPr/>
              </a:pPr>
              <a:t>4</a:t>
            </a:fld>
            <a:endParaRPr lang="fr-FR" altLang="fr-FR" dirty="0"/>
          </a:p>
        </p:txBody>
      </p:sp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AE5A0AC5-3ACE-5E45-9758-2A96786A400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0983404"/>
              </p:ext>
            </p:extLst>
          </p:nvPr>
        </p:nvGraphicFramePr>
        <p:xfrm>
          <a:off x="1875295" y="1165413"/>
          <a:ext cx="9658979" cy="3254184"/>
        </p:xfrm>
        <a:graphic>
          <a:graphicData uri="http://schemas.openxmlformats.org/drawingml/2006/table">
            <a:tbl>
              <a:tblPr/>
              <a:tblGrid>
                <a:gridCol w="2117789">
                  <a:extLst>
                    <a:ext uri="{9D8B030D-6E8A-4147-A177-3AD203B41FA5}">
                      <a16:colId xmlns:a16="http://schemas.microsoft.com/office/drawing/2014/main" val="197356900"/>
                    </a:ext>
                  </a:extLst>
                </a:gridCol>
                <a:gridCol w="3770595">
                  <a:extLst>
                    <a:ext uri="{9D8B030D-6E8A-4147-A177-3AD203B41FA5}">
                      <a16:colId xmlns:a16="http://schemas.microsoft.com/office/drawing/2014/main" val="3452742153"/>
                    </a:ext>
                  </a:extLst>
                </a:gridCol>
                <a:gridCol w="3770595">
                  <a:extLst>
                    <a:ext uri="{9D8B030D-6E8A-4147-A177-3AD203B41FA5}">
                      <a16:colId xmlns:a16="http://schemas.microsoft.com/office/drawing/2014/main" val="1236381641"/>
                    </a:ext>
                  </a:extLst>
                </a:gridCol>
              </a:tblGrid>
              <a:tr h="406773">
                <a:tc>
                  <a:txBody>
                    <a:bodyPr/>
                    <a:lstStyle/>
                    <a:p>
                      <a:pPr algn="l" fontAlgn="b"/>
                      <a:endParaRPr lang="fr-FR" sz="2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54" marR="5354" marT="5354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Compétition  Individuel</a:t>
                      </a:r>
                    </a:p>
                  </a:txBody>
                  <a:tcPr marL="5354" marR="5354" marT="535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Compétition par équipe</a:t>
                      </a:r>
                    </a:p>
                  </a:txBody>
                  <a:tcPr marL="5354" marR="5354" marT="53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9344069"/>
                  </a:ext>
                </a:extLst>
              </a:tr>
              <a:tr h="406773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SENIOR 2D</a:t>
                      </a:r>
                    </a:p>
                  </a:txBody>
                  <a:tcPr marL="5354" marR="5354" marT="535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 minutes </a:t>
                      </a:r>
                    </a:p>
                  </a:txBody>
                  <a:tcPr marL="5354" marR="5354" marT="53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 minutes</a:t>
                      </a:r>
                      <a:endParaRPr lang="fr-FR" sz="22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5354" marR="5354" marT="53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6376552"/>
                  </a:ext>
                </a:extLst>
              </a:tr>
              <a:tr h="406773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SENIOR 3D</a:t>
                      </a:r>
                    </a:p>
                  </a:txBody>
                  <a:tcPr marL="5354" marR="5354" marT="535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minutes </a:t>
                      </a:r>
                    </a:p>
                  </a:txBody>
                  <a:tcPr marL="5354" marR="5354" marT="53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354" marR="5354" marT="53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50">
                      <a:fgClr>
                        <a:srgbClr val="000000"/>
                      </a:fgClr>
                      <a:bgClr>
                        <a:srgbClr val="D9E1F2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2165770746"/>
                  </a:ext>
                </a:extLst>
              </a:tr>
              <a:tr h="406773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JUNIOR</a:t>
                      </a:r>
                    </a:p>
                  </a:txBody>
                  <a:tcPr marL="5354" marR="5354" marT="535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 minutes </a:t>
                      </a:r>
                    </a:p>
                  </a:txBody>
                  <a:tcPr marL="5354" marR="5354" marT="53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 minutes</a:t>
                      </a:r>
                    </a:p>
                  </a:txBody>
                  <a:tcPr marL="5354" marR="5354" marT="53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716317"/>
                  </a:ext>
                </a:extLst>
              </a:tr>
              <a:tr h="406773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CADET(TE)</a:t>
                      </a:r>
                    </a:p>
                  </a:txBody>
                  <a:tcPr marL="5354" marR="5354" marT="535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 minutes </a:t>
                      </a:r>
                    </a:p>
                  </a:txBody>
                  <a:tcPr marL="5354" marR="5354" marT="53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minutes</a:t>
                      </a:r>
                    </a:p>
                  </a:txBody>
                  <a:tcPr marL="5354" marR="5354" marT="53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8859797"/>
                  </a:ext>
                </a:extLst>
              </a:tr>
              <a:tr h="406773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MINIME</a:t>
                      </a:r>
                    </a:p>
                  </a:txBody>
                  <a:tcPr marL="5354" marR="5354" marT="535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minutes</a:t>
                      </a:r>
                    </a:p>
                  </a:txBody>
                  <a:tcPr marL="5354" marR="5354" marT="53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minutes</a:t>
                      </a:r>
                    </a:p>
                  </a:txBody>
                  <a:tcPr marL="5354" marR="5354" marT="53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2022960"/>
                  </a:ext>
                </a:extLst>
              </a:tr>
              <a:tr h="406773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BENJAMIN</a:t>
                      </a:r>
                    </a:p>
                  </a:txBody>
                  <a:tcPr marL="5354" marR="5354" marT="535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minutes</a:t>
                      </a:r>
                    </a:p>
                  </a:txBody>
                  <a:tcPr marL="5354" marR="5354" marT="53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354" marR="5354" marT="53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50">
                      <a:fgClr>
                        <a:srgbClr val="000000"/>
                      </a:fgClr>
                      <a:bgClr>
                        <a:srgbClr val="E7E6E6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319348975"/>
                  </a:ext>
                </a:extLst>
              </a:tr>
              <a:tr h="406773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POUSSIN</a:t>
                      </a:r>
                    </a:p>
                  </a:txBody>
                  <a:tcPr marL="5354" marR="5354" marT="535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9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min 30 secondes</a:t>
                      </a:r>
                    </a:p>
                  </a:txBody>
                  <a:tcPr marL="5354" marR="5354" marT="53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9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354" marR="5354" marT="535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50">
                      <a:fgClr>
                        <a:srgbClr val="000000"/>
                      </a:fgClr>
                      <a:bgClr>
                        <a:srgbClr val="FFC9FF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2803074319"/>
                  </a:ext>
                </a:extLst>
              </a:tr>
            </a:tbl>
          </a:graphicData>
        </a:graphic>
      </p:graphicFrame>
      <p:sp>
        <p:nvSpPr>
          <p:cNvPr id="4" name="ZoneTexte 3"/>
          <p:cNvSpPr txBox="1"/>
          <p:nvPr/>
        </p:nvSpPr>
        <p:spPr>
          <a:xfrm>
            <a:off x="1875295" y="5061284"/>
            <a:ext cx="1068516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CC0099"/>
                </a:solidFill>
              </a:rPr>
              <a:t>En individuel : </a:t>
            </a:r>
            <a:r>
              <a:rPr lang="fr-FR" sz="2800" b="1" dirty="0"/>
              <a:t>Pas de Golden score – décision obligatoire</a:t>
            </a:r>
          </a:p>
          <a:p>
            <a:endParaRPr lang="fr-FR" sz="2800" b="1" dirty="0"/>
          </a:p>
          <a:p>
            <a:r>
              <a:rPr lang="fr-FR" sz="2800" b="1" dirty="0">
                <a:solidFill>
                  <a:srgbClr val="CC0099"/>
                </a:solidFill>
              </a:rPr>
              <a:t>En équipe : </a:t>
            </a:r>
            <a:r>
              <a:rPr lang="fr-FR" sz="2800" b="1" dirty="0" err="1"/>
              <a:t>Hikiwake</a:t>
            </a:r>
            <a:r>
              <a:rPr lang="fr-FR" sz="2800" b="1" dirty="0"/>
              <a:t> annoncé en fin de combat si égalité de score</a:t>
            </a:r>
          </a:p>
        </p:txBody>
      </p:sp>
    </p:spTree>
    <p:extLst>
      <p:ext uri="{BB962C8B-B14F-4D97-AF65-F5344CB8AC3E}">
        <p14:creationId xmlns:p14="http://schemas.microsoft.com/office/powerpoint/2010/main" val="2670661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0672011" y="204537"/>
            <a:ext cx="1383631" cy="134710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2745556" y="2745556"/>
            <a:ext cx="6858000" cy="1366888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056" y="5724781"/>
            <a:ext cx="578021" cy="868069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 rot="16200000">
            <a:off x="-2745556" y="3136611"/>
            <a:ext cx="6858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fr-FR" altLang="fr-FR" sz="3200" b="1" spc="6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ARBITRAGE</a:t>
            </a:r>
            <a:endParaRPr lang="fr-FR" altLang="fr-FR" sz="3200" spc="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453912" y="0"/>
            <a:ext cx="10738087" cy="68018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Règlement National</a:t>
            </a:r>
          </a:p>
          <a:p>
            <a:pPr algn="ctr"/>
            <a:endParaRPr lang="fr-FR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32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EQUIPE : Spécificités en cas d’égalité</a:t>
            </a:r>
          </a:p>
          <a:p>
            <a:pPr algn="just"/>
            <a:r>
              <a:rPr lang="fr-FR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En cas d’égalité de victoires et de points à l’issue de la rencontre, la démarche pour départager les deux équipes est la suivante :</a:t>
            </a:r>
          </a:p>
          <a:p>
            <a:pPr algn="just"/>
            <a:endParaRPr lang="fr-FR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4400" lvl="1" indent="-457200" algn="just">
              <a:buFont typeface="Arial" panose="020B0604020202020204" pitchFamily="34" charset="0"/>
              <a:buChar char="•"/>
            </a:pPr>
            <a:r>
              <a:rPr lang="fr-FR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Si des combats se sont terminés par </a:t>
            </a:r>
            <a:r>
              <a:rPr lang="fr-FR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Hikiwake</a:t>
            </a:r>
            <a:r>
              <a:rPr lang="fr-FR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ils doivent être refaits avec décision obligatoire ;</a:t>
            </a:r>
          </a:p>
          <a:p>
            <a:pPr marL="914400" lvl="1" indent="-457200" algn="just">
              <a:buFont typeface="Arial" panose="020B0604020202020204" pitchFamily="34" charset="0"/>
              <a:buChar char="•"/>
            </a:pPr>
            <a:endParaRPr lang="fr-FR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4400" lvl="1" indent="-457200" algn="just">
              <a:buFont typeface="Arial" panose="020B0604020202020204" pitchFamily="34" charset="0"/>
              <a:buChar char="•"/>
            </a:pPr>
            <a:r>
              <a:rPr lang="fr-FR" sz="3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Si aucun </a:t>
            </a:r>
            <a:r>
              <a:rPr lang="fr-FR" sz="32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hikiwake</a:t>
            </a:r>
            <a:r>
              <a:rPr lang="fr-FR" sz="3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ou s’il y a toujours égalité, une catégorie de poids où il y a un représentant présent dans chaque équipe est tirée au sort et le combat est refait avec décision obligatoire.</a:t>
            </a:r>
          </a:p>
        </p:txBody>
      </p:sp>
    </p:spTree>
    <p:extLst>
      <p:ext uri="{BB962C8B-B14F-4D97-AF65-F5344CB8AC3E}">
        <p14:creationId xmlns:p14="http://schemas.microsoft.com/office/powerpoint/2010/main" val="2721844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2732864" y="2745554"/>
            <a:ext cx="6858000" cy="1366888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056" y="5724781"/>
            <a:ext cx="578021" cy="868069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 rot="16200000">
            <a:off x="-2745556" y="3136611"/>
            <a:ext cx="6858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fr-FR" altLang="fr-FR" sz="3200" b="1" spc="6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ARBITRAGE</a:t>
            </a:r>
            <a:endParaRPr lang="fr-FR" altLang="fr-FR" sz="3200" spc="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1514163" y="691090"/>
            <a:ext cx="10677836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Critères de décision </a:t>
            </a:r>
            <a:r>
              <a:rPr lang="fr-FR" sz="32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lvl="1" algn="just"/>
            <a:r>
              <a:rPr lang="fr-FR" sz="32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fr-FR" sz="3200" baseline="30000" dirty="0">
                <a:latin typeface="Arial" panose="020B0604020202020204" pitchFamily="34" charset="0"/>
                <a:cs typeface="Arial" panose="020B0604020202020204" pitchFamily="34" charset="0"/>
              </a:rPr>
              <a:t>er</a:t>
            </a:r>
            <a:r>
              <a:rPr lang="fr-FR" sz="3200" dirty="0">
                <a:latin typeface="Arial" panose="020B0604020202020204" pitchFamily="34" charset="0"/>
                <a:cs typeface="Arial" panose="020B0604020202020204" pitchFamily="34" charset="0"/>
              </a:rPr>
              <a:t>	Le nombre de </a:t>
            </a:r>
            <a:r>
              <a:rPr lang="fr-FR" sz="3200" dirty="0" err="1">
                <a:latin typeface="Arial" panose="020B0604020202020204" pitchFamily="34" charset="0"/>
                <a:cs typeface="Arial" panose="020B0604020202020204" pitchFamily="34" charset="0"/>
              </a:rPr>
              <a:t>kinza</a:t>
            </a:r>
            <a:endParaRPr lang="fr-FR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algn="just"/>
            <a:r>
              <a:rPr lang="fr-FR" sz="32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fr-FR" sz="3200" baseline="30000" dirty="0">
                <a:latin typeface="Arial" panose="020B0604020202020204" pitchFamily="34" charset="0"/>
                <a:cs typeface="Arial" panose="020B0604020202020204" pitchFamily="34" charset="0"/>
              </a:rPr>
              <a:t>ème</a:t>
            </a:r>
            <a:r>
              <a:rPr lang="fr-FR" sz="3200" dirty="0">
                <a:latin typeface="Arial" panose="020B0604020202020204" pitchFamily="34" charset="0"/>
                <a:cs typeface="Arial" panose="020B0604020202020204" pitchFamily="34" charset="0"/>
              </a:rPr>
              <a:t>	Le nombre de </a:t>
            </a:r>
            <a:r>
              <a:rPr lang="fr-FR" sz="3200" dirty="0" err="1">
                <a:latin typeface="Arial" panose="020B0604020202020204" pitchFamily="34" charset="0"/>
                <a:cs typeface="Arial" panose="020B0604020202020204" pitchFamily="34" charset="0"/>
              </a:rPr>
              <a:t>shido</a:t>
            </a:r>
            <a:endParaRPr lang="fr-FR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algn="just"/>
            <a:r>
              <a:rPr lang="fr-FR" sz="32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fr-FR" sz="3200" baseline="30000" dirty="0">
                <a:latin typeface="Arial" panose="020B0604020202020204" pitchFamily="34" charset="0"/>
                <a:cs typeface="Arial" panose="020B0604020202020204" pitchFamily="34" charset="0"/>
              </a:rPr>
              <a:t>ème</a:t>
            </a:r>
            <a:r>
              <a:rPr lang="fr-FR" sz="3200" dirty="0">
                <a:latin typeface="Arial" panose="020B0604020202020204" pitchFamily="34" charset="0"/>
                <a:cs typeface="Arial" panose="020B0604020202020204" pitchFamily="34" charset="0"/>
              </a:rPr>
              <a:t>	L’activité (nombre d’attaques, attitude)</a:t>
            </a:r>
          </a:p>
          <a:p>
            <a:pPr marL="0" lvl="1" algn="just"/>
            <a:endParaRPr lang="fr-FR" sz="1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1"/>
            <a:r>
              <a:rPr lang="fr-FR" sz="2500" b="1" u="sng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 de </a:t>
            </a:r>
            <a:r>
              <a:rPr lang="fr-FR" sz="2500" b="1" u="sng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kinza</a:t>
            </a:r>
            <a:r>
              <a:rPr lang="fr-FR" sz="2500" b="1" u="sng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:</a:t>
            </a:r>
            <a:r>
              <a:rPr lang="fr-FR" sz="25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lvl="1"/>
            <a:r>
              <a:rPr lang="fr-FR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Tout impact suite à l’application d’une technique qui n’aboutit pas à </a:t>
            </a:r>
            <a:r>
              <a:rPr lang="fr-FR" sz="24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waza-ari</a:t>
            </a:r>
            <a:r>
              <a:rPr lang="fr-FR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ou ippon (ancien </a:t>
            </a:r>
            <a:r>
              <a:rPr lang="fr-FR" sz="24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koka</a:t>
            </a:r>
            <a:r>
              <a:rPr lang="fr-FR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+ tous les </a:t>
            </a:r>
            <a:r>
              <a:rPr lang="fr-FR" sz="24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osaekomi</a:t>
            </a:r>
            <a:r>
              <a:rPr lang="fr-FR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maintenus au moins 3 secondes.</a:t>
            </a:r>
          </a:p>
          <a:p>
            <a:pPr marL="0" lvl="1"/>
            <a:endParaRPr lang="fr-FR" sz="1500" b="1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1"/>
            <a:r>
              <a:rPr lang="fr-FR" sz="2500" b="1" u="sng" dirty="0">
                <a:latin typeface="Arial" panose="020B0604020202020204" pitchFamily="34" charset="0"/>
                <a:cs typeface="Arial" panose="020B0604020202020204" pitchFamily="34" charset="0"/>
              </a:rPr>
              <a:t>Protocole :</a:t>
            </a:r>
            <a:r>
              <a:rPr lang="fr-FR" sz="25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500" dirty="0">
                <a:latin typeface="Arial" panose="020B0604020202020204" pitchFamily="34" charset="0"/>
                <a:cs typeface="Arial" panose="020B0604020202020204" pitchFamily="34" charset="0"/>
              </a:rPr>
              <a:t>les juges se lèvent, l’arbitre vient recueillir leurs avis sans concertation préalable.  </a:t>
            </a:r>
          </a:p>
          <a:p>
            <a:pPr marL="0" lvl="1"/>
            <a:endParaRPr lang="fr-FR" sz="1500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fr-FR" sz="32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Kumi-kata : </a:t>
            </a:r>
          </a:p>
          <a:p>
            <a:pPr marL="625475" algn="ctr"/>
            <a:r>
              <a:rPr lang="fr-FR" sz="3200" dirty="0">
                <a:latin typeface="Arial" panose="020B0604020202020204" pitchFamily="34" charset="0"/>
                <a:cs typeface="Arial" panose="020B0604020202020204" pitchFamily="34" charset="0"/>
              </a:rPr>
              <a:t>Les </a:t>
            </a:r>
            <a:r>
              <a:rPr lang="fr-FR" sz="3200" dirty="0" err="1">
                <a:latin typeface="Arial" panose="020B0604020202020204" pitchFamily="34" charset="0"/>
                <a:cs typeface="Arial" panose="020B0604020202020204" pitchFamily="34" charset="0"/>
              </a:rPr>
              <a:t>kumi</a:t>
            </a:r>
            <a:r>
              <a:rPr lang="fr-FR" sz="3200" dirty="0">
                <a:latin typeface="Arial" panose="020B0604020202020204" pitchFamily="34" charset="0"/>
                <a:cs typeface="Arial" panose="020B0604020202020204" pitchFamily="34" charset="0"/>
              </a:rPr>
              <a:t>-kata non conventionnels imposent une phase d’attaque rapide</a:t>
            </a:r>
          </a:p>
        </p:txBody>
      </p:sp>
      <p:sp>
        <p:nvSpPr>
          <p:cNvPr id="2" name="ZoneTexte 1"/>
          <p:cNvSpPr txBox="1"/>
          <p:nvPr/>
        </p:nvSpPr>
        <p:spPr>
          <a:xfrm>
            <a:off x="1082842" y="0"/>
            <a:ext cx="111091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Règlement National</a:t>
            </a:r>
          </a:p>
        </p:txBody>
      </p:sp>
    </p:spTree>
    <p:extLst>
      <p:ext uri="{BB962C8B-B14F-4D97-AF65-F5344CB8AC3E}">
        <p14:creationId xmlns:p14="http://schemas.microsoft.com/office/powerpoint/2010/main" val="4000566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0672011" y="204537"/>
            <a:ext cx="1383631" cy="134710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>
              <a:solidFill>
                <a:prstClr val="black"/>
              </a:solidFill>
            </a:endParaRP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2745556" y="2745556"/>
            <a:ext cx="6858000" cy="1366888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056" y="5724781"/>
            <a:ext cx="578021" cy="868069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 rot="16200000">
            <a:off x="-2745556" y="3136611"/>
            <a:ext cx="6858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fr-FR" altLang="fr-FR" sz="3200" b="1" spc="600" dirty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ARBITRAGE</a:t>
            </a:r>
            <a:endParaRPr lang="fr-FR" altLang="fr-FR" sz="3200" spc="6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453912" y="0"/>
            <a:ext cx="1073808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Règlement National </a:t>
            </a:r>
          </a:p>
        </p:txBody>
      </p:sp>
      <p:sp>
        <p:nvSpPr>
          <p:cNvPr id="3" name="Rectangle 2"/>
          <p:cNvSpPr/>
          <p:nvPr/>
        </p:nvSpPr>
        <p:spPr>
          <a:xfrm>
            <a:off x="1453913" y="885053"/>
            <a:ext cx="1048141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32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Valeurs de projection </a:t>
            </a:r>
            <a:r>
              <a:rPr lang="fr-FR" sz="32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algn="just"/>
            <a:endParaRPr lang="fr-FR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fr-FR" sz="3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 actions annoncées </a:t>
            </a:r>
            <a:r>
              <a:rPr lang="fr-FR" sz="32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waza-ari</a:t>
            </a:r>
            <a:r>
              <a:rPr lang="fr-FR" sz="3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sont celles qui ne peuvent être comptabilisées Ippon dû au manque d’un des critères suivants : </a:t>
            </a:r>
          </a:p>
          <a:p>
            <a:pPr algn="ctr"/>
            <a:r>
              <a:rPr lang="fr-FR" sz="3200" dirty="0">
                <a:latin typeface="Arial" panose="020B0604020202020204" pitchFamily="34" charset="0"/>
                <a:cs typeface="Arial" panose="020B0604020202020204" pitchFamily="34" charset="0"/>
              </a:rPr>
              <a:t>force, vitesse, contrôle, largement sur le dos</a:t>
            </a:r>
          </a:p>
          <a:p>
            <a:endParaRPr lang="fr-FR" sz="1200" b="1" i="1" u="sng" dirty="0">
              <a:solidFill>
                <a:prstClr val="black"/>
              </a:solidFill>
            </a:endParaRPr>
          </a:p>
          <a:p>
            <a:endParaRPr lang="fr-FR" sz="1200" b="1" i="1" u="sng" dirty="0">
              <a:solidFill>
                <a:prstClr val="black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567476" y="4693729"/>
            <a:ext cx="10488166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 actions avec un impact sur la tranche (orienté ventre), sur les coudes ou sur les mains ne sont pas comptabilisées sauf si il y a continuité avec un déroulé sur le dos</a:t>
            </a:r>
            <a:r>
              <a:rPr lang="fr-FR" sz="3200" b="1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88091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2745556" y="2745556"/>
            <a:ext cx="6858000" cy="1366888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056" y="5724781"/>
            <a:ext cx="578021" cy="868069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 rot="16200000">
            <a:off x="-2745556" y="3136611"/>
            <a:ext cx="6858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fr-FR" altLang="fr-FR" sz="3200" b="1" spc="6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ARBITRAGE</a:t>
            </a:r>
            <a:endParaRPr lang="fr-FR" altLang="fr-FR" sz="3200" spc="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10780293" y="180473"/>
            <a:ext cx="1179095" cy="12003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2" name="Rectangle 1"/>
          <p:cNvSpPr/>
          <p:nvPr/>
        </p:nvSpPr>
        <p:spPr>
          <a:xfrm>
            <a:off x="1491914" y="1166840"/>
            <a:ext cx="10563728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3200" dirty="0">
                <a:latin typeface="Arial" panose="020B0604020202020204" pitchFamily="34" charset="0"/>
                <a:cs typeface="Arial" panose="020B0604020202020204" pitchFamily="34" charset="0"/>
              </a:rPr>
              <a:t>Seules fautes sanctionnées :</a:t>
            </a:r>
          </a:p>
          <a:p>
            <a:pPr algn="just"/>
            <a:endParaRPr lang="fr-FR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ctr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fr-FR" sz="3200" dirty="0">
                <a:latin typeface="Arial" panose="020B0604020202020204" pitchFamily="34" charset="0"/>
                <a:cs typeface="Arial" panose="020B0604020202020204" pitchFamily="34" charset="0"/>
              </a:rPr>
              <a:t>fautes dangereuses ou relevant d’une attitude contraire</a:t>
            </a:r>
          </a:p>
          <a:p>
            <a:pPr>
              <a:spcAft>
                <a:spcPts val="1200"/>
              </a:spcAft>
            </a:pPr>
            <a:r>
              <a:rPr lang="fr-FR" sz="3200" dirty="0">
                <a:latin typeface="Arial" panose="020B0604020202020204" pitchFamily="34" charset="0"/>
                <a:cs typeface="Arial" panose="020B0604020202020204" pitchFamily="34" charset="0"/>
              </a:rPr>
              <a:t>    à l’esprit du judo (</a:t>
            </a:r>
            <a:r>
              <a:rPr lang="fr-FR" sz="3200" dirty="0" err="1">
                <a:latin typeface="Arial" panose="020B0604020202020204" pitchFamily="34" charset="0"/>
                <a:cs typeface="Arial" panose="020B0604020202020204" pitchFamily="34" charset="0"/>
              </a:rPr>
              <a:t>Hansoku</a:t>
            </a:r>
            <a:r>
              <a:rPr lang="fr-FR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3200" dirty="0" err="1">
                <a:latin typeface="Arial" panose="020B0604020202020204" pitchFamily="34" charset="0"/>
                <a:cs typeface="Arial" panose="020B0604020202020204" pitchFamily="34" charset="0"/>
              </a:rPr>
              <a:t>make</a:t>
            </a:r>
            <a:r>
              <a:rPr lang="fr-FR" sz="32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457200" indent="-457200" algn="just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fr-FR" sz="3200" dirty="0">
                <a:latin typeface="Arial" panose="020B0604020202020204" pitchFamily="34" charset="0"/>
                <a:cs typeface="Arial" panose="020B0604020202020204" pitchFamily="34" charset="0"/>
              </a:rPr>
              <a:t>le judo négatif </a:t>
            </a:r>
            <a:r>
              <a:rPr lang="fr-FR" sz="3200" u="sng" dirty="0">
                <a:latin typeface="Arial" panose="020B0604020202020204" pitchFamily="34" charset="0"/>
                <a:cs typeface="Arial" panose="020B0604020202020204" pitchFamily="34" charset="0"/>
              </a:rPr>
              <a:t>intentionnel</a:t>
            </a:r>
            <a:r>
              <a:rPr lang="fr-FR" sz="3200" dirty="0">
                <a:latin typeface="Arial" panose="020B0604020202020204" pitchFamily="34" charset="0"/>
                <a:cs typeface="Arial" panose="020B0604020202020204" pitchFamily="34" charset="0"/>
              </a:rPr>
              <a:t> : fuites, empêchement d’attaquer,… (</a:t>
            </a:r>
            <a:r>
              <a:rPr lang="fr-FR" sz="3200" dirty="0" err="1">
                <a:latin typeface="Arial" panose="020B0604020202020204" pitchFamily="34" charset="0"/>
                <a:cs typeface="Arial" panose="020B0604020202020204" pitchFamily="34" charset="0"/>
              </a:rPr>
              <a:t>shido</a:t>
            </a:r>
            <a:r>
              <a:rPr lang="fr-FR" sz="32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457200" indent="-457200" algn="just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fr-FR" sz="3200" dirty="0">
                <a:latin typeface="Arial" panose="020B0604020202020204" pitchFamily="34" charset="0"/>
                <a:cs typeface="Arial" panose="020B0604020202020204" pitchFamily="34" charset="0"/>
              </a:rPr>
              <a:t>les fautes mineures répétées par le judoka malgré les explications de l’arbitre (</a:t>
            </a:r>
            <a:r>
              <a:rPr lang="fr-FR" sz="3200" dirty="0" err="1">
                <a:latin typeface="Arial" panose="020B0604020202020204" pitchFamily="34" charset="0"/>
                <a:cs typeface="Arial" panose="020B0604020202020204" pitchFamily="34" charset="0"/>
              </a:rPr>
              <a:t>shido</a:t>
            </a:r>
            <a:r>
              <a:rPr lang="fr-FR" sz="32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algn="just"/>
            <a:endParaRPr lang="fr-FR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fr-FR" sz="32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endParaRPr lang="fr-FR" sz="3200" dirty="0">
              <a:solidFill>
                <a:srgbClr val="4629F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366889" y="180473"/>
            <a:ext cx="1082511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Règlement National </a:t>
            </a:r>
          </a:p>
        </p:txBody>
      </p:sp>
    </p:spTree>
    <p:extLst>
      <p:ext uri="{BB962C8B-B14F-4D97-AF65-F5344CB8AC3E}">
        <p14:creationId xmlns:p14="http://schemas.microsoft.com/office/powerpoint/2010/main" val="2008714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10623884" y="0"/>
            <a:ext cx="1467853" cy="174457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2703183" y="2756669"/>
            <a:ext cx="6858000" cy="1366888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056" y="5724781"/>
            <a:ext cx="578021" cy="868069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 rot="16200000">
            <a:off x="-2745556" y="3136611"/>
            <a:ext cx="6858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fr-FR" altLang="fr-FR" sz="3200" b="1" spc="6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ARBITRAGE</a:t>
            </a:r>
            <a:endParaRPr lang="fr-FR" altLang="fr-FR" sz="3200" spc="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366889" y="0"/>
            <a:ext cx="1072484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40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Règlement National Pédagogique minimes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1467152" y="733246"/>
            <a:ext cx="10724848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32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Temps de combat </a:t>
            </a:r>
            <a:r>
              <a:rPr lang="fr-FR" sz="32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fr-FR" sz="3200" dirty="0">
                <a:latin typeface="Arial" panose="020B0604020202020204" pitchFamily="34" charset="0"/>
                <a:cs typeface="Arial" panose="020B0604020202020204" pitchFamily="34" charset="0"/>
              </a:rPr>
              <a:t>3 min </a:t>
            </a:r>
          </a:p>
          <a:p>
            <a:pPr algn="just"/>
            <a:r>
              <a:rPr lang="fr-FR" sz="3200" dirty="0">
                <a:latin typeface="Arial" panose="020B0604020202020204" pitchFamily="34" charset="0"/>
                <a:cs typeface="Arial" panose="020B0604020202020204" pitchFamily="34" charset="0"/>
              </a:rPr>
              <a:t>Pas de golden score, décision en individuel et en équipe</a:t>
            </a:r>
          </a:p>
          <a:p>
            <a:endParaRPr lang="fr-FR" sz="3200" b="1" u="sng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32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Contraintes cervicales en </a:t>
            </a:r>
            <a:r>
              <a:rPr lang="fr-FR" sz="3200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tachi-waza</a:t>
            </a:r>
            <a:r>
              <a:rPr lang="fr-FR" sz="32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ne-</a:t>
            </a:r>
            <a:r>
              <a:rPr lang="fr-FR" sz="3200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waza</a:t>
            </a:r>
            <a:r>
              <a:rPr lang="fr-FR" sz="32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algn="ctr"/>
            <a:r>
              <a:rPr lang="fr-FR" sz="3200" dirty="0">
                <a:latin typeface="Arial" panose="020B0604020202020204" pitchFamily="34" charset="0"/>
                <a:cs typeface="Arial" panose="020B0604020202020204" pitchFamily="34" charset="0"/>
              </a:rPr>
              <a:t>Celles-ci ne sont pas tolérées et doivent être stoppées immédiatement par Matte</a:t>
            </a:r>
            <a:br>
              <a:rPr lang="fr-FR" sz="32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fr-FR" sz="800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fr-FR" sz="32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Explication de la faute et pas de sanction</a:t>
            </a:r>
          </a:p>
          <a:p>
            <a:pPr algn="ctr"/>
            <a:r>
              <a:rPr lang="fr-FR" sz="3200" dirty="0">
                <a:latin typeface="Arial" panose="020B0604020202020204" pitchFamily="34" charset="0"/>
                <a:cs typeface="Arial" panose="020B0604020202020204" pitchFamily="34" charset="0"/>
              </a:rPr>
              <a:t> (si récidive = </a:t>
            </a:r>
            <a:r>
              <a:rPr lang="fr-FR" sz="3200" dirty="0" err="1">
                <a:latin typeface="Arial" panose="020B0604020202020204" pitchFamily="34" charset="0"/>
                <a:cs typeface="Arial" panose="020B0604020202020204" pitchFamily="34" charset="0"/>
              </a:rPr>
              <a:t>shido</a:t>
            </a:r>
            <a:r>
              <a:rPr lang="fr-FR" sz="32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algn="ctr"/>
            <a:endParaRPr lang="fr-FR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25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fr-FR" sz="32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Clés de bras et étranglements </a:t>
            </a:r>
            <a:r>
              <a:rPr lang="fr-FR" sz="32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br>
              <a:rPr lang="fr-FR" sz="3200" strike="sngStrike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sz="3200" dirty="0">
                <a:latin typeface="Arial" panose="020B0604020202020204" pitchFamily="34" charset="0"/>
                <a:cs typeface="Arial" panose="020B0604020202020204" pitchFamily="34" charset="0"/>
              </a:rPr>
              <a:t>non autorisés pour cette tranche d’âge</a:t>
            </a:r>
          </a:p>
          <a:p>
            <a:r>
              <a:rPr lang="fr-FR" sz="3200" dirty="0" err="1">
                <a:latin typeface="Arial" panose="020B0604020202020204" pitchFamily="34" charset="0"/>
                <a:cs typeface="Arial" panose="020B0604020202020204" pitchFamily="34" charset="0"/>
              </a:rPr>
              <a:t>Sankaku</a:t>
            </a:r>
            <a:r>
              <a:rPr lang="fr-FR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3200" dirty="0" err="1">
                <a:latin typeface="Arial" panose="020B0604020202020204" pitchFamily="34" charset="0"/>
                <a:cs typeface="Arial" panose="020B0604020202020204" pitchFamily="34" charset="0"/>
              </a:rPr>
              <a:t>Gatame</a:t>
            </a:r>
            <a:r>
              <a:rPr lang="fr-FR" sz="3200" dirty="0">
                <a:latin typeface="Arial" panose="020B0604020202020204" pitchFamily="34" charset="0"/>
                <a:cs typeface="Arial" panose="020B0604020202020204" pitchFamily="34" charset="0"/>
              </a:rPr>
              <a:t> autorisé sans croiser les jambes</a:t>
            </a:r>
          </a:p>
        </p:txBody>
      </p:sp>
    </p:spTree>
    <p:extLst>
      <p:ext uri="{BB962C8B-B14F-4D97-AF65-F5344CB8AC3E}">
        <p14:creationId xmlns:p14="http://schemas.microsoft.com/office/powerpoint/2010/main" val="1394734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10623884" y="0"/>
            <a:ext cx="1467853" cy="174457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2745556" y="2745556"/>
            <a:ext cx="6858000" cy="1366888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056" y="5724781"/>
            <a:ext cx="578021" cy="868069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 rot="16200000">
            <a:off x="-2745556" y="3136611"/>
            <a:ext cx="6858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fr-FR" altLang="fr-FR" sz="3200" b="1" spc="6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ARBITRAGE</a:t>
            </a:r>
            <a:endParaRPr lang="fr-FR" altLang="fr-FR" sz="3200" spc="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366889" y="0"/>
            <a:ext cx="1082511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40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Règlement National Pédagogique minimes</a:t>
            </a:r>
          </a:p>
        </p:txBody>
      </p:sp>
      <p:sp>
        <p:nvSpPr>
          <p:cNvPr id="4" name="Rectangle 3"/>
          <p:cNvSpPr/>
          <p:nvPr/>
        </p:nvSpPr>
        <p:spPr>
          <a:xfrm>
            <a:off x="1360134" y="584775"/>
            <a:ext cx="10724848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fr-FR" sz="1000" u="sng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fr-FR" sz="32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Techniques à genoux : autorisées</a:t>
            </a:r>
            <a:r>
              <a:rPr lang="fr-FR" sz="32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Les actions présentant un fort déséquilibre et une efficacité claire seront validées en cas de contact des deux genoux au sol. </a:t>
            </a:r>
          </a:p>
          <a:p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Les attaques à genoux sans préparation efficace sont sanctionnables (fausses attaques).</a:t>
            </a:r>
          </a:p>
          <a:p>
            <a:endParaRPr lang="fr-FR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fr-FR" sz="32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Contres</a:t>
            </a:r>
            <a:r>
              <a:rPr lang="fr-FR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32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fr-FR" sz="3200" dirty="0">
                <a:latin typeface="Arial" panose="020B0604020202020204" pitchFamily="34" charset="0"/>
                <a:cs typeface="Arial" panose="020B0604020202020204" pitchFamily="34" charset="0"/>
              </a:rPr>
              <a:t>Autorisés</a:t>
            </a:r>
          </a:p>
          <a:p>
            <a:pPr algn="just">
              <a:tabLst>
                <a:tab pos="447675" algn="l"/>
              </a:tabLst>
            </a:pP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Sauf le contre sur les formes hanchées en se jetant</a:t>
            </a:r>
          </a:p>
          <a:p>
            <a:pPr algn="just">
              <a:tabLst>
                <a:tab pos="447675" algn="l"/>
              </a:tabLst>
            </a:pP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dans le dos de l’adversaire (exemple : </a:t>
            </a:r>
            <a:r>
              <a:rPr lang="fr-FR" sz="2800" dirty="0" err="1">
                <a:latin typeface="Arial" panose="020B0604020202020204" pitchFamily="34" charset="0"/>
                <a:cs typeface="Arial" panose="020B0604020202020204" pitchFamily="34" charset="0"/>
              </a:rPr>
              <a:t>Uchi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-mata </a:t>
            </a:r>
            <a:r>
              <a:rPr lang="fr-FR" sz="2800" dirty="0" err="1">
                <a:latin typeface="Arial" panose="020B0604020202020204" pitchFamily="34" charset="0"/>
                <a:cs typeface="Arial" panose="020B0604020202020204" pitchFamily="34" charset="0"/>
              </a:rPr>
              <a:t>gaeshi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</a:p>
          <a:p>
            <a:pPr algn="just">
              <a:tabLst>
                <a:tab pos="447675" algn="l"/>
              </a:tabLst>
            </a:pPr>
            <a:endParaRPr lang="fr-FR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tabLst>
                <a:tab pos="447675" algn="l"/>
              </a:tabLst>
            </a:pPr>
            <a:endParaRPr lang="fr-FR" sz="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fr-FR" sz="32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Kumi-kata :</a:t>
            </a:r>
            <a:r>
              <a:rPr lang="fr-FR" sz="32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fr-FR" sz="3200" dirty="0">
                <a:latin typeface="Arial" panose="020B0604020202020204" pitchFamily="34" charset="0"/>
                <a:cs typeface="Arial" panose="020B0604020202020204" pitchFamily="34" charset="0"/>
              </a:rPr>
              <a:t>	Garde croisée non autorisée </a:t>
            </a:r>
          </a:p>
          <a:p>
            <a:r>
              <a:rPr lang="fr-FR" sz="3200" dirty="0">
                <a:latin typeface="Arial" panose="020B0604020202020204" pitchFamily="34" charset="0"/>
                <a:cs typeface="Arial" panose="020B0604020202020204" pitchFamily="34" charset="0"/>
              </a:rPr>
              <a:t>	pour cette tranche d’âge</a:t>
            </a:r>
            <a:endParaRPr lang="fr-FR" sz="3200" strike="sngStrik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fr-FR" sz="1200" b="1" i="1" dirty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5A8CC030-3ECF-9543-8477-670C2F6AE51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81312" y="4944918"/>
            <a:ext cx="1904635" cy="1913081"/>
          </a:xfrm>
          <a:prstGeom prst="rect">
            <a:avLst/>
          </a:prstGeom>
          <a:ln>
            <a:solidFill>
              <a:srgbClr val="4629F7"/>
            </a:solidFill>
          </a:ln>
        </p:spPr>
      </p:pic>
    </p:spTree>
    <p:extLst>
      <p:ext uri="{BB962C8B-B14F-4D97-AF65-F5344CB8AC3E}">
        <p14:creationId xmlns:p14="http://schemas.microsoft.com/office/powerpoint/2010/main" val="479203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0797702" y="359923"/>
            <a:ext cx="1167319" cy="12003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2745556" y="2745556"/>
            <a:ext cx="6858000" cy="1366888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056" y="5724781"/>
            <a:ext cx="578021" cy="868069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 rot="16200000">
            <a:off x="-2745556" y="3136611"/>
            <a:ext cx="6858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fr-FR" altLang="fr-FR" sz="3200" b="1" spc="6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ARBITRAGE</a:t>
            </a:r>
            <a:endParaRPr lang="fr-FR" altLang="fr-FR" sz="3200" spc="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448526" y="-2"/>
            <a:ext cx="1065524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Règlement d’animation benjamins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1366889" y="497595"/>
            <a:ext cx="10598131" cy="64171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Principe</a:t>
            </a:r>
            <a:r>
              <a:rPr lang="fr-FR" sz="3200" b="1" dirty="0">
                <a:latin typeface="Arial" panose="020B0604020202020204" pitchFamily="34" charset="0"/>
                <a:cs typeface="Arial" panose="020B0604020202020204" pitchFamily="34" charset="0"/>
              </a:rPr>
              <a:t> : </a:t>
            </a:r>
            <a:r>
              <a:rPr lang="fr-FR" sz="3200" dirty="0">
                <a:latin typeface="Arial" panose="020B0604020202020204" pitchFamily="34" charset="0"/>
                <a:cs typeface="Arial" panose="020B0604020202020204" pitchFamily="34" charset="0"/>
              </a:rPr>
              <a:t>Règlement minimes + règles spécifiques</a:t>
            </a:r>
          </a:p>
          <a:p>
            <a:pPr algn="just"/>
            <a:endParaRPr lang="fr-FR" sz="1000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fr-FR" sz="32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Temps de combat : </a:t>
            </a:r>
            <a:r>
              <a:rPr lang="fr-FR" sz="3200" dirty="0">
                <a:latin typeface="Arial" panose="020B0604020202020204" pitchFamily="34" charset="0"/>
                <a:cs typeface="Arial" panose="020B0604020202020204" pitchFamily="34" charset="0"/>
              </a:rPr>
              <a:t>2 min – décision (individuel et équipe)</a:t>
            </a:r>
            <a:endParaRPr lang="fr-FR" sz="3200" u="sng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fr-FR" sz="1500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fr-FR" sz="32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 combat démarre à distance. </a:t>
            </a:r>
          </a:p>
          <a:p>
            <a:pPr algn="just"/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Après une saisie à deux mains, les attaques à une main (Ippon </a:t>
            </a:r>
            <a:r>
              <a:rPr lang="fr-FR" sz="2800" dirty="0" err="1">
                <a:latin typeface="Arial" panose="020B0604020202020204" pitchFamily="34" charset="0"/>
                <a:cs typeface="Arial" panose="020B0604020202020204" pitchFamily="34" charset="0"/>
              </a:rPr>
              <a:t>seoi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 nage, O </a:t>
            </a:r>
            <a:r>
              <a:rPr lang="fr-FR" sz="2800" dirty="0" err="1">
                <a:latin typeface="Arial" panose="020B0604020202020204" pitchFamily="34" charset="0"/>
                <a:cs typeface="Arial" panose="020B0604020202020204" pitchFamily="34" charset="0"/>
              </a:rPr>
              <a:t>goshi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…) sont autorisées.</a:t>
            </a:r>
          </a:p>
          <a:p>
            <a:pPr algn="just"/>
            <a:endParaRPr lang="fr-FR" sz="1000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fr-FR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fr-FR" sz="32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Kumi-kata : 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Cette forme unilatérale</a:t>
            </a:r>
          </a:p>
          <a:p>
            <a:pPr algn="just"/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n’est pas autorisée pour cette tranche d’âge </a:t>
            </a:r>
            <a:endParaRPr lang="fr-FR" sz="1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fr-FR" sz="1500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fr-FR" sz="32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Contres : 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Les contres démarrant debout sont autorisés </a:t>
            </a:r>
            <a:b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(exemple : ko </a:t>
            </a:r>
            <a:r>
              <a:rPr lang="fr-FR" sz="2800" dirty="0" err="1">
                <a:latin typeface="Arial" panose="020B0604020202020204" pitchFamily="34" charset="0"/>
                <a:cs typeface="Arial" panose="020B0604020202020204" pitchFamily="34" charset="0"/>
              </a:rPr>
              <a:t>soto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800" dirty="0" err="1">
                <a:latin typeface="Arial" panose="020B0604020202020204" pitchFamily="34" charset="0"/>
                <a:cs typeface="Arial" panose="020B0604020202020204" pitchFamily="34" charset="0"/>
              </a:rPr>
              <a:t>gake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 finissant en forme </a:t>
            </a:r>
            <a:r>
              <a:rPr lang="fr-FR" sz="2800" dirty="0" err="1">
                <a:latin typeface="Arial" panose="020B0604020202020204" pitchFamily="34" charset="0"/>
                <a:cs typeface="Arial" panose="020B0604020202020204" pitchFamily="34" charset="0"/>
              </a:rPr>
              <a:t>tani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800" dirty="0" err="1">
                <a:latin typeface="Arial" panose="020B0604020202020204" pitchFamily="34" charset="0"/>
                <a:cs typeface="Arial" panose="020B0604020202020204" pitchFamily="34" charset="0"/>
              </a:rPr>
              <a:t>otoshi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…).</a:t>
            </a:r>
          </a:p>
          <a:p>
            <a:pPr algn="just"/>
            <a:endParaRPr lang="fr-FR" sz="1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3200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Makikomi</a:t>
            </a:r>
            <a:r>
              <a:rPr lang="fr-FR" sz="32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: 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autorisés  </a:t>
            </a:r>
          </a:p>
          <a:p>
            <a:r>
              <a:rPr lang="fr-FR" sz="3200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Sutemi</a:t>
            </a:r>
            <a:r>
              <a:rPr lang="fr-FR" sz="32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: 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non autorisés pour cette tranche d’âge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05944" y="2920621"/>
            <a:ext cx="2288384" cy="1861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8936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0696074" y="180474"/>
            <a:ext cx="1094873" cy="128737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2745556" y="2745556"/>
            <a:ext cx="6858000" cy="1366888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056" y="5724781"/>
            <a:ext cx="578021" cy="868069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 rot="16200000">
            <a:off x="-2745556" y="3136611"/>
            <a:ext cx="6858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fr-FR" altLang="fr-FR" sz="3200" b="1" spc="6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ARBITRAGE</a:t>
            </a:r>
            <a:endParaRPr lang="fr-FR" altLang="fr-FR" sz="3200" spc="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366889" y="560429"/>
            <a:ext cx="10825111" cy="62632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32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Principe : Règlement benjamins + règles spécifiques</a:t>
            </a:r>
          </a:p>
          <a:p>
            <a:pPr algn="just"/>
            <a:endParaRPr lang="fr-FR" sz="900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fr-FR" sz="32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Temps de combat : </a:t>
            </a:r>
          </a:p>
          <a:p>
            <a:pPr marL="444500" algn="just"/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Maximum 1 min 30 – décision en individuel et en équipe</a:t>
            </a:r>
          </a:p>
          <a:p>
            <a:endParaRPr lang="fr-FR" sz="2000" u="sng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fr-FR" sz="32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Kumi-kata : </a:t>
            </a:r>
          </a:p>
          <a:p>
            <a:pPr algn="just">
              <a:tabLst>
                <a:tab pos="541338" algn="l"/>
              </a:tabLst>
            </a:pPr>
            <a:r>
              <a:rPr lang="fr-FR" sz="32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Le combat démarre avec une garde installée à 2 mains.</a:t>
            </a:r>
          </a:p>
          <a:p>
            <a:pPr algn="just">
              <a:tabLst>
                <a:tab pos="541338" algn="l"/>
              </a:tabLst>
            </a:pP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fr-FR" sz="2800" b="1" dirty="0">
                <a:latin typeface="Arial" panose="020B0604020202020204" pitchFamily="34" charset="0"/>
                <a:cs typeface="Arial" panose="020B0604020202020204" pitchFamily="34" charset="0"/>
              </a:rPr>
              <a:t>Pour toute phase d’attaque à 1 main qui aurait échoué, un retour à 2 mains est nécessaire.</a:t>
            </a:r>
          </a:p>
          <a:p>
            <a:pPr algn="just"/>
            <a:endParaRPr lang="fr-FR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fr-FR" sz="32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Attaques à genoux, </a:t>
            </a:r>
            <a:r>
              <a:rPr lang="fr-FR" sz="3200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sutemi</a:t>
            </a:r>
            <a:r>
              <a:rPr lang="fr-FR" sz="32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fr-FR" sz="3200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makikomi</a:t>
            </a:r>
            <a:r>
              <a:rPr lang="fr-FR" sz="32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32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</a:p>
          <a:p>
            <a:pPr algn="just">
              <a:tabLst>
                <a:tab pos="625475" algn="l"/>
              </a:tabLst>
            </a:pP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	non autorisés pour cette tranche d’âge</a:t>
            </a:r>
          </a:p>
          <a:p>
            <a:pPr algn="just"/>
            <a:endParaRPr lang="fr-FR" sz="20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fr-FR" sz="32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Hon </a:t>
            </a:r>
            <a:r>
              <a:rPr lang="fr-FR" sz="3200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gesa</a:t>
            </a:r>
            <a:r>
              <a:rPr lang="fr-FR" sz="32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3200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gatame</a:t>
            </a:r>
            <a:r>
              <a:rPr lang="fr-FR" sz="32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32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fr-FR" sz="3200" b="1" i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625475" indent="-84138" algn="just"/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repositionnement en </a:t>
            </a:r>
            <a:r>
              <a:rPr lang="fr-FR" sz="2800" dirty="0" err="1">
                <a:latin typeface="Arial" panose="020B0604020202020204" pitchFamily="34" charset="0"/>
                <a:cs typeface="Arial" panose="020B0604020202020204" pitchFamily="34" charset="0"/>
              </a:rPr>
              <a:t>Kuzure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800" dirty="0" err="1">
                <a:latin typeface="Arial" panose="020B0604020202020204" pitchFamily="34" charset="0"/>
                <a:cs typeface="Arial" panose="020B0604020202020204" pitchFamily="34" charset="0"/>
              </a:rPr>
              <a:t>gesa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800" dirty="0" err="1">
                <a:latin typeface="Arial" panose="020B0604020202020204" pitchFamily="34" charset="0"/>
                <a:cs typeface="Arial" panose="020B0604020202020204" pitchFamily="34" charset="0"/>
              </a:rPr>
              <a:t>gatame</a:t>
            </a:r>
            <a:endParaRPr lang="fr-FR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517313" y="0"/>
            <a:ext cx="1006963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3200" b="1" dirty="0">
                <a:latin typeface="Arial" panose="020B0604020202020204" pitchFamily="34" charset="0"/>
                <a:cs typeface="Arial" panose="020B0604020202020204" pitchFamily="34" charset="0"/>
              </a:rPr>
              <a:t>Règlement d’animation </a:t>
            </a:r>
            <a:r>
              <a:rPr lang="fr-FR" sz="32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poussins &amp; mini-poussins</a:t>
            </a:r>
          </a:p>
        </p:txBody>
      </p:sp>
    </p:spTree>
    <p:extLst>
      <p:ext uri="{BB962C8B-B14F-4D97-AF65-F5344CB8AC3E}">
        <p14:creationId xmlns:p14="http://schemas.microsoft.com/office/powerpoint/2010/main" val="490003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theme/theme1.xml><?xml version="1.0" encoding="utf-8"?>
<a:theme xmlns:a="http://schemas.openxmlformats.org/drawingml/2006/main" name="Modele FD">
  <a:themeElements>
    <a:clrScheme name="Personnalisé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7F7F7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8489</TotalTime>
  <Words>583</Words>
  <Application>Microsoft Office PowerPoint</Application>
  <PresentationFormat>Grand écran</PresentationFormat>
  <Paragraphs>171</Paragraphs>
  <Slides>12</Slides>
  <Notes>12</Notes>
  <HiddenSlides>0</HiddenSlides>
  <MMClips>0</MMClips>
  <ScaleCrop>false</ScaleCrop>
  <HeadingPairs>
    <vt:vector size="8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12</vt:i4>
      </vt:variant>
      <vt:variant>
        <vt:lpstr>Diaporamas personnalisés</vt:lpstr>
      </vt:variant>
      <vt:variant>
        <vt:i4>17</vt:i4>
      </vt:variant>
    </vt:vector>
  </HeadingPairs>
  <TitlesOfParts>
    <vt:vector size="34" baseType="lpstr">
      <vt:lpstr>Arial</vt:lpstr>
      <vt:lpstr>Bauhaus 93</vt:lpstr>
      <vt:lpstr>Calibri</vt:lpstr>
      <vt:lpstr>Wingdings</vt:lpstr>
      <vt:lpstr>Modele FD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POINT 1</vt:lpstr>
      <vt:lpstr>POINT 2</vt:lpstr>
      <vt:lpstr>POINT 3</vt:lpstr>
      <vt:lpstr>POINT 4</vt:lpstr>
      <vt:lpstr>POINT 5</vt:lpstr>
      <vt:lpstr>POINT 6</vt:lpstr>
      <vt:lpstr>POINT 7</vt:lpstr>
      <vt:lpstr>POINT 8</vt:lpstr>
      <vt:lpstr>POINT 9</vt:lpstr>
      <vt:lpstr>POINT 10</vt:lpstr>
      <vt:lpstr>POINT 1AGEXT</vt:lpstr>
      <vt:lpstr>POINT11</vt:lpstr>
      <vt:lpstr>POINT12</vt:lpstr>
      <vt:lpstr>POINT13</vt:lpstr>
      <vt:lpstr>POINT14</vt:lpstr>
      <vt:lpstr>POINT15</vt:lpstr>
      <vt:lpstr>DISTINCTIONS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Manuel KOUA</dc:creator>
  <cp:lastModifiedBy> </cp:lastModifiedBy>
  <cp:revision>878</cp:revision>
  <cp:lastPrinted>2018-05-31T10:21:18Z</cp:lastPrinted>
  <dcterms:created xsi:type="dcterms:W3CDTF">2015-09-21T13:17:46Z</dcterms:created>
  <dcterms:modified xsi:type="dcterms:W3CDTF">2019-09-15T15:11:29Z</dcterms:modified>
</cp:coreProperties>
</file>